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7" r:id="rId2"/>
    <p:sldId id="258" r:id="rId3"/>
    <p:sldId id="260" r:id="rId4"/>
    <p:sldId id="259" r:id="rId5"/>
    <p:sldId id="261" r:id="rId6"/>
    <p:sldId id="256" r:id="rId7"/>
  </p:sldIdLst>
  <p:sldSz cx="6858000" cy="9906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240"/>
    <p:restoredTop sz="94652"/>
  </p:normalViewPr>
  <p:slideViewPr>
    <p:cSldViewPr snapToGrid="0" snapToObjects="1">
      <p:cViewPr>
        <p:scale>
          <a:sx n="150" d="100"/>
          <a:sy n="150" d="100"/>
        </p:scale>
        <p:origin x="1904" y="-3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Rt 2.5</c:v>
                </c:pt>
              </c:strCache>
            </c:strRef>
          </c:tx>
          <c:spPr>
            <a:ln w="28575" cap="rnd">
              <a:solidFill>
                <a:srgbClr val="C00000"/>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Tabelle1!$B$2:$B$13</c:f>
              <c:numCache>
                <c:formatCode>General</c:formatCode>
                <c:ptCount val="12"/>
              </c:numCache>
            </c:numRef>
          </c:val>
          <c:smooth val="0"/>
          <c:extLst>
            <c:ext xmlns:c16="http://schemas.microsoft.com/office/drawing/2014/chart" uri="{C3380CC4-5D6E-409C-BE32-E72D297353CC}">
              <c16:uniqueId val="{00000000-6266-BD40-9548-35FBCCF7C0AF}"/>
            </c:ext>
          </c:extLst>
        </c:ser>
        <c:ser>
          <c:idx val="1"/>
          <c:order val="1"/>
          <c:tx>
            <c:strRef>
              <c:f>Tabelle1!$C$1</c:f>
              <c:strCache>
                <c:ptCount val="1"/>
                <c:pt idx="0">
                  <c:v>Rt 1.7</c:v>
                </c:pt>
              </c:strCache>
            </c:strRef>
          </c:tx>
          <c:spPr>
            <a:ln w="28575" cap="rnd">
              <a:solidFill>
                <a:srgbClr val="0070C0"/>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Tabelle1!$C$2:$C$13</c:f>
              <c:numCache>
                <c:formatCode>General</c:formatCode>
                <c:ptCount val="12"/>
              </c:numCache>
            </c:numRef>
          </c:val>
          <c:smooth val="0"/>
          <c:extLst>
            <c:ext xmlns:c16="http://schemas.microsoft.com/office/drawing/2014/chart" uri="{C3380CC4-5D6E-409C-BE32-E72D297353CC}">
              <c16:uniqueId val="{00000001-6266-BD40-9548-35FBCCF7C0AF}"/>
            </c:ext>
          </c:extLst>
        </c:ser>
        <c:ser>
          <c:idx val="2"/>
          <c:order val="2"/>
          <c:tx>
            <c:strRef>
              <c:f>Tabelle1!$D$1</c:f>
              <c:strCache>
                <c:ptCount val="1"/>
                <c:pt idx="0">
                  <c:v>Rt 1</c:v>
                </c:pt>
              </c:strCache>
            </c:strRef>
          </c:tx>
          <c:spPr>
            <a:ln w="28575" cap="rnd">
              <a:solidFill>
                <a:schemeClr val="accent3"/>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Tabelle1!$D$2:$D$13</c:f>
              <c:numCache>
                <c:formatCode>General</c:formatCode>
                <c:ptCount val="12"/>
              </c:numCache>
            </c:numRef>
          </c:val>
          <c:smooth val="0"/>
          <c:extLst>
            <c:ext xmlns:c16="http://schemas.microsoft.com/office/drawing/2014/chart" uri="{C3380CC4-5D6E-409C-BE32-E72D297353CC}">
              <c16:uniqueId val="{00000002-6266-BD40-9548-35FBCCF7C0AF}"/>
            </c:ext>
          </c:extLst>
        </c:ser>
        <c:ser>
          <c:idx val="3"/>
          <c:order val="3"/>
          <c:tx>
            <c:strRef>
              <c:f>Tabelle1!$E$1</c:f>
              <c:strCache>
                <c:ptCount val="1"/>
                <c:pt idx="0">
                  <c:v>Rt 0.5</c:v>
                </c:pt>
              </c:strCache>
            </c:strRef>
          </c:tx>
          <c:spPr>
            <a:ln w="28575" cap="rnd">
              <a:solidFill>
                <a:schemeClr val="tx1"/>
              </a:solidFill>
              <a:round/>
            </a:ln>
            <a:effectLst/>
          </c:spPr>
          <c:marker>
            <c:symbol val="none"/>
          </c:marker>
          <c:cat>
            <c:numRef>
              <c:f>Tabelle1!$A$2:$A$13</c:f>
              <c:numCache>
                <c:formatCode>General</c:formatCode>
                <c:ptCount val="12"/>
                <c:pt idx="0">
                  <c:v>0</c:v>
                </c:pt>
                <c:pt idx="1">
                  <c:v>1</c:v>
                </c:pt>
                <c:pt idx="2">
                  <c:v>2</c:v>
                </c:pt>
                <c:pt idx="3">
                  <c:v>3</c:v>
                </c:pt>
                <c:pt idx="4">
                  <c:v>4</c:v>
                </c:pt>
                <c:pt idx="5">
                  <c:v>5</c:v>
                </c:pt>
                <c:pt idx="6">
                  <c:v>6</c:v>
                </c:pt>
                <c:pt idx="7">
                  <c:v>7</c:v>
                </c:pt>
                <c:pt idx="8">
                  <c:v>8</c:v>
                </c:pt>
                <c:pt idx="9">
                  <c:v>9</c:v>
                </c:pt>
                <c:pt idx="10">
                  <c:v>10</c:v>
                </c:pt>
                <c:pt idx="11">
                  <c:v>11</c:v>
                </c:pt>
              </c:numCache>
            </c:numRef>
          </c:cat>
          <c:val>
            <c:numRef>
              <c:f>Tabelle1!$E$2:$E$13</c:f>
              <c:numCache>
                <c:formatCode>General</c:formatCode>
                <c:ptCount val="12"/>
              </c:numCache>
            </c:numRef>
          </c:val>
          <c:smooth val="0"/>
          <c:extLst>
            <c:ext xmlns:c16="http://schemas.microsoft.com/office/drawing/2014/chart" uri="{C3380CC4-5D6E-409C-BE32-E72D297353CC}">
              <c16:uniqueId val="{00000003-6266-BD40-9548-35FBCCF7C0AF}"/>
            </c:ext>
          </c:extLst>
        </c:ser>
        <c:dLbls>
          <c:showLegendKey val="0"/>
          <c:showVal val="0"/>
          <c:showCatName val="0"/>
          <c:showSerName val="0"/>
          <c:showPercent val="0"/>
          <c:showBubbleSize val="0"/>
        </c:dLbls>
        <c:smooth val="0"/>
        <c:axId val="443840872"/>
        <c:axId val="443843224"/>
      </c:lineChart>
      <c:catAx>
        <c:axId val="443840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3224"/>
        <c:crosses val="autoZero"/>
        <c:auto val="1"/>
        <c:lblAlgn val="ctr"/>
        <c:lblOffset val="100"/>
        <c:noMultiLvlLbl val="0"/>
      </c:catAx>
      <c:valAx>
        <c:axId val="443843224"/>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0872"/>
        <c:crosses val="autoZero"/>
        <c:crossBetween val="between"/>
        <c:majorUnit val="5"/>
      </c:valAx>
      <c:spPr>
        <a:noFill/>
        <a:ln>
          <a:noFill/>
        </a:ln>
        <a:effectLst/>
      </c:spPr>
    </c:plotArea>
    <c:legend>
      <c:legendPos val="b"/>
      <c:layout>
        <c:manualLayout>
          <c:xMode val="edge"/>
          <c:yMode val="edge"/>
          <c:x val="3.235626649616568E-2"/>
          <c:y val="0.89974682910031156"/>
          <c:w val="0.91210959886783183"/>
          <c:h val="9.760319448853060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Tabelle1!$B$1</c:f>
              <c:strCache>
                <c:ptCount val="1"/>
                <c:pt idx="0">
                  <c:v>Rt 2.5</c:v>
                </c:pt>
              </c:strCache>
            </c:strRef>
          </c:tx>
          <c:spPr>
            <a:ln w="28575" cap="rnd">
              <a:solidFill>
                <a:srgbClr val="C00000"/>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Tabelle1!$B$2:$B$15</c:f>
              <c:numCache>
                <c:formatCode>General</c:formatCode>
                <c:ptCount val="14"/>
              </c:numCache>
            </c:numRef>
          </c:val>
          <c:smooth val="0"/>
          <c:extLst>
            <c:ext xmlns:c16="http://schemas.microsoft.com/office/drawing/2014/chart" uri="{C3380CC4-5D6E-409C-BE32-E72D297353CC}">
              <c16:uniqueId val="{00000000-6266-BD40-9548-35FBCCF7C0AF}"/>
            </c:ext>
          </c:extLst>
        </c:ser>
        <c:ser>
          <c:idx val="1"/>
          <c:order val="1"/>
          <c:tx>
            <c:strRef>
              <c:f>Tabelle1!$C$1</c:f>
              <c:strCache>
                <c:ptCount val="1"/>
                <c:pt idx="0">
                  <c:v>Rt 1.7</c:v>
                </c:pt>
              </c:strCache>
            </c:strRef>
          </c:tx>
          <c:spPr>
            <a:ln w="28575" cap="rnd">
              <a:solidFill>
                <a:srgbClr val="0070C0"/>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Tabelle1!$C$2:$C$15</c:f>
              <c:numCache>
                <c:formatCode>General</c:formatCode>
                <c:ptCount val="14"/>
              </c:numCache>
            </c:numRef>
          </c:val>
          <c:smooth val="0"/>
          <c:extLst>
            <c:ext xmlns:c16="http://schemas.microsoft.com/office/drawing/2014/chart" uri="{C3380CC4-5D6E-409C-BE32-E72D297353CC}">
              <c16:uniqueId val="{00000001-6266-BD40-9548-35FBCCF7C0AF}"/>
            </c:ext>
          </c:extLst>
        </c:ser>
        <c:ser>
          <c:idx val="2"/>
          <c:order val="2"/>
          <c:tx>
            <c:strRef>
              <c:f>Tabelle1!$D$1</c:f>
              <c:strCache>
                <c:ptCount val="1"/>
                <c:pt idx="0">
                  <c:v>Rt 1</c:v>
                </c:pt>
              </c:strCache>
            </c:strRef>
          </c:tx>
          <c:spPr>
            <a:ln w="28575" cap="rnd">
              <a:solidFill>
                <a:schemeClr val="accent3"/>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Tabelle1!$D$2:$D$15</c:f>
              <c:numCache>
                <c:formatCode>General</c:formatCode>
                <c:ptCount val="14"/>
              </c:numCache>
            </c:numRef>
          </c:val>
          <c:smooth val="0"/>
          <c:extLst>
            <c:ext xmlns:c16="http://schemas.microsoft.com/office/drawing/2014/chart" uri="{C3380CC4-5D6E-409C-BE32-E72D297353CC}">
              <c16:uniqueId val="{00000002-6266-BD40-9548-35FBCCF7C0AF}"/>
            </c:ext>
          </c:extLst>
        </c:ser>
        <c:ser>
          <c:idx val="3"/>
          <c:order val="3"/>
          <c:tx>
            <c:strRef>
              <c:f>Tabelle1!$E$1</c:f>
              <c:strCache>
                <c:ptCount val="1"/>
                <c:pt idx="0">
                  <c:v>Rt 0.5</c:v>
                </c:pt>
              </c:strCache>
            </c:strRef>
          </c:tx>
          <c:spPr>
            <a:ln w="28575" cap="rnd">
              <a:solidFill>
                <a:schemeClr val="tx1"/>
              </a:solidFill>
              <a:round/>
            </a:ln>
            <a:effectLst/>
          </c:spPr>
          <c:marker>
            <c:symbol val="none"/>
          </c:marker>
          <c:cat>
            <c:numRef>
              <c:f>Tabelle1!$A$2:$A$15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pt idx="12">
                  <c:v>12</c:v>
                </c:pt>
                <c:pt idx="13">
                  <c:v>13</c:v>
                </c:pt>
              </c:numCache>
            </c:numRef>
          </c:cat>
          <c:val>
            <c:numRef>
              <c:f>Tabelle1!$E$2:$E$15</c:f>
              <c:numCache>
                <c:formatCode>General</c:formatCode>
                <c:ptCount val="14"/>
              </c:numCache>
            </c:numRef>
          </c:val>
          <c:smooth val="0"/>
          <c:extLst>
            <c:ext xmlns:c16="http://schemas.microsoft.com/office/drawing/2014/chart" uri="{C3380CC4-5D6E-409C-BE32-E72D297353CC}">
              <c16:uniqueId val="{00000003-6266-BD40-9548-35FBCCF7C0AF}"/>
            </c:ext>
          </c:extLst>
        </c:ser>
        <c:dLbls>
          <c:showLegendKey val="0"/>
          <c:showVal val="0"/>
          <c:showCatName val="0"/>
          <c:showSerName val="0"/>
          <c:showPercent val="0"/>
          <c:showBubbleSize val="0"/>
        </c:dLbls>
        <c:smooth val="0"/>
        <c:axId val="443842048"/>
        <c:axId val="443842832"/>
      </c:lineChart>
      <c:catAx>
        <c:axId val="443842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2832"/>
        <c:crosses val="autoZero"/>
        <c:auto val="1"/>
        <c:lblAlgn val="ctr"/>
        <c:lblOffset val="100"/>
        <c:noMultiLvlLbl val="0"/>
      </c:catAx>
      <c:valAx>
        <c:axId val="443842832"/>
        <c:scaling>
          <c:orientation val="minMax"/>
          <c:max val="5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443842048"/>
        <c:crosses val="autoZero"/>
        <c:crossBetween val="between"/>
        <c:majorUnit val="5"/>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de-DE"/>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0.07911</cdr:x>
      <cdr:y>0.19288</cdr:y>
    </cdr:from>
    <cdr:to>
      <cdr:x>0.96468</cdr:x>
      <cdr:y>0.19288</cdr:y>
    </cdr:to>
    <cdr:cxnSp macro="">
      <cdr:nvCxnSpPr>
        <cdr:cNvPr id="3" name="Gerade Verbindung 2">
          <a:extLst xmlns:a="http://schemas.openxmlformats.org/drawingml/2006/main">
            <a:ext uri="{FF2B5EF4-FFF2-40B4-BE49-F238E27FC236}">
              <a16:creationId xmlns:a16="http://schemas.microsoft.com/office/drawing/2014/main" id="{4CA8A73F-7D4E-E74D-A874-4C424BD2446C}"/>
            </a:ext>
          </a:extLst>
        </cdr:cNvPr>
        <cdr:cNvCxnSpPr/>
      </cdr:nvCxnSpPr>
      <cdr:spPr>
        <a:xfrm xmlns:a="http://schemas.openxmlformats.org/drawingml/2006/main">
          <a:off x="405843" y="754466"/>
          <a:ext cx="4542957" cy="0"/>
        </a:xfrm>
        <a:prstGeom xmlns:a="http://schemas.openxmlformats.org/drawingml/2006/main" prst="line">
          <a:avLst/>
        </a:prstGeom>
        <a:ln xmlns:a="http://schemas.openxmlformats.org/drawingml/2006/main" w="25400">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0.07733</cdr:x>
      <cdr:y>0.21278</cdr:y>
    </cdr:from>
    <cdr:to>
      <cdr:x>0.9629</cdr:x>
      <cdr:y>0.21278</cdr:y>
    </cdr:to>
    <cdr:cxnSp macro="">
      <cdr:nvCxnSpPr>
        <cdr:cNvPr id="3" name="Gerade Verbindung 2">
          <a:extLst xmlns:a="http://schemas.openxmlformats.org/drawingml/2006/main">
            <a:ext uri="{FF2B5EF4-FFF2-40B4-BE49-F238E27FC236}">
              <a16:creationId xmlns:a16="http://schemas.microsoft.com/office/drawing/2014/main" id="{4CA8A73F-7D4E-E74D-A874-4C424BD2446C}"/>
            </a:ext>
          </a:extLst>
        </cdr:cNvPr>
        <cdr:cNvCxnSpPr/>
      </cdr:nvCxnSpPr>
      <cdr:spPr>
        <a:xfrm xmlns:a="http://schemas.openxmlformats.org/drawingml/2006/main">
          <a:off x="396701" y="832295"/>
          <a:ext cx="4542957" cy="0"/>
        </a:xfrm>
        <a:prstGeom xmlns:a="http://schemas.openxmlformats.org/drawingml/2006/main" prst="line">
          <a:avLst/>
        </a:prstGeom>
        <a:ln xmlns:a="http://schemas.openxmlformats.org/drawingml/2006/main" w="25400">
          <a:solidFill>
            <a:srgbClr val="FF000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889144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571266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062348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922647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10"/>
          </p:nvPr>
        </p:nvSpPr>
        <p:spPr/>
        <p:txBody>
          <a:bodyPr/>
          <a:lstStyle/>
          <a:p>
            <a:fld id="{C48032FA-FF84-304E-A2F6-778AAD8D603A}" type="datetimeFigureOut">
              <a:rPr lang="de-DE" smtClean="0"/>
              <a:t>19.04.20</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1710401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
Zweite Ebene
Dritte Ebene
Vierte Ebene
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927115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
Zweite Ebene
Dritte Ebene
Vierte Ebene
Fünfte Ebene</a:t>
            </a:r>
            <a:endParaRPr lang="en-US" dirty="0"/>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
Zweite Ebene
Dritte Ebene
Vierte Ebene
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
Zweite Ebene
Dritte Ebene
Vierte Ebene
Fünfte Ebene</a:t>
            </a:r>
            <a:endParaRPr lang="en-US" dirty="0"/>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
Zweite Ebene
Dritte Ebene
Vierte Ebene
Fünfte Ebene</a:t>
            </a:r>
            <a:endParaRPr lang="en-US" dirty="0"/>
          </a:p>
        </p:txBody>
      </p:sp>
      <p:sp>
        <p:nvSpPr>
          <p:cNvPr id="7" name="Date Placeholder 6"/>
          <p:cNvSpPr>
            <a:spLocks noGrp="1"/>
          </p:cNvSpPr>
          <p:nvPr>
            <p:ph type="dt" sz="half" idx="10"/>
          </p:nvPr>
        </p:nvSpPr>
        <p:spPr/>
        <p:txBody>
          <a:bodyPr/>
          <a:lstStyle/>
          <a:p>
            <a:fld id="{C48032FA-FF84-304E-A2F6-778AAD8D603A}" type="datetimeFigureOut">
              <a:rPr lang="de-DE" smtClean="0"/>
              <a:t>19.04.20</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2064337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C48032FA-FF84-304E-A2F6-778AAD8D603A}" type="datetimeFigureOut">
              <a:rPr lang="de-DE" smtClean="0"/>
              <a:t>19.04.20</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630259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032FA-FF84-304E-A2F6-778AAD8D603A}" type="datetimeFigureOut">
              <a:rPr lang="de-DE" smtClean="0"/>
              <a:t>19.04.20</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594266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
Zweite Ebene
Dritte Ebene
Vierte Ebene
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589517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
Zweite Ebene
Dritte Ebene
Vierte Ebene
Fünfte Ebene</a:t>
            </a:r>
            <a:endParaRPr lang="en-US" dirty="0"/>
          </a:p>
        </p:txBody>
      </p:sp>
      <p:sp>
        <p:nvSpPr>
          <p:cNvPr id="5" name="Date Placeholder 4"/>
          <p:cNvSpPr>
            <a:spLocks noGrp="1"/>
          </p:cNvSpPr>
          <p:nvPr>
            <p:ph type="dt" sz="half" idx="10"/>
          </p:nvPr>
        </p:nvSpPr>
        <p:spPr/>
        <p:txBody>
          <a:bodyPr/>
          <a:lstStyle/>
          <a:p>
            <a:fld id="{C48032FA-FF84-304E-A2F6-778AAD8D603A}" type="datetimeFigureOut">
              <a:rPr lang="de-DE" smtClean="0"/>
              <a:t>19.04.20</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B114A0B1-4378-BF41-A5C1-32A165D361B3}" type="slidenum">
              <a:rPr lang="de-DE" smtClean="0"/>
              <a:t>‹Nr.›</a:t>
            </a:fld>
            <a:endParaRPr lang="de-DE"/>
          </a:p>
        </p:txBody>
      </p:sp>
    </p:spTree>
    <p:extLst>
      <p:ext uri="{BB962C8B-B14F-4D97-AF65-F5344CB8AC3E}">
        <p14:creationId xmlns:p14="http://schemas.microsoft.com/office/powerpoint/2010/main" val="3998458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
Zweite Ebene
Dritte Ebene
Vierte Ebene
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48032FA-FF84-304E-A2F6-778AAD8D603A}" type="datetimeFigureOut">
              <a:rPr lang="de-DE" smtClean="0"/>
              <a:t>19.04.20</a:t>
            </a:fld>
            <a:endParaRPr lang="de-DE"/>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114A0B1-4378-BF41-A5C1-32A165D361B3}" type="slidenum">
              <a:rPr lang="de-DE" smtClean="0"/>
              <a:t>‹Nr.›</a:t>
            </a:fld>
            <a:endParaRPr lang="de-DE"/>
          </a:p>
        </p:txBody>
      </p:sp>
    </p:spTree>
    <p:extLst>
      <p:ext uri="{BB962C8B-B14F-4D97-AF65-F5344CB8AC3E}">
        <p14:creationId xmlns:p14="http://schemas.microsoft.com/office/powerpoint/2010/main" val="6088906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Grafik 24">
            <a:extLst>
              <a:ext uri="{FF2B5EF4-FFF2-40B4-BE49-F238E27FC236}">
                <a16:creationId xmlns:a16="http://schemas.microsoft.com/office/drawing/2014/main" id="{D008571C-7ABC-664D-84C7-EBAF6782E6A5}"/>
              </a:ext>
            </a:extLst>
          </p:cNvPr>
          <p:cNvPicPr>
            <a:picLocks noChangeAspect="1"/>
          </p:cNvPicPr>
          <p:nvPr/>
        </p:nvPicPr>
        <p:blipFill>
          <a:blip r:embed="rId2"/>
          <a:stretch>
            <a:fillRect/>
          </a:stretch>
        </p:blipFill>
        <p:spPr>
          <a:xfrm>
            <a:off x="5142270" y="125741"/>
            <a:ext cx="1499109" cy="1446901"/>
          </a:xfrm>
          <a:prstGeom prst="rect">
            <a:avLst/>
          </a:prstGeom>
        </p:spPr>
      </p:pic>
      <p:sp>
        <p:nvSpPr>
          <p:cNvPr id="17" name="Abgerundetes Rechteck 16">
            <a:extLst>
              <a:ext uri="{FF2B5EF4-FFF2-40B4-BE49-F238E27FC236}">
                <a16:creationId xmlns:a16="http://schemas.microsoft.com/office/drawing/2014/main" id="{2B56B3EB-B4CF-7C40-9DE0-EAE24C170BAD}"/>
              </a:ext>
            </a:extLst>
          </p:cNvPr>
          <p:cNvSpPr/>
          <p:nvPr/>
        </p:nvSpPr>
        <p:spPr>
          <a:xfrm rot="269867">
            <a:off x="212654" y="3488511"/>
            <a:ext cx="4165975" cy="2140331"/>
          </a:xfrm>
          <a:prstGeom prst="roundRect">
            <a:avLst>
              <a:gd name="adj" fmla="val 4482"/>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de-DE" sz="1100">
              <a:solidFill>
                <a:schemeClr val="tx1"/>
              </a:solidFill>
            </a:endParaRPr>
          </a:p>
          <a:p>
            <a:pPr algn="just"/>
            <a:r>
              <a:rPr lang="de-DE" sz="1100">
                <a:solidFill>
                  <a:schemeClr val="tx1"/>
                </a:solidFill>
              </a:rPr>
              <a:t>Du hast vielleicht schon einmal von R0 (“R Null”) oder Rt (“R t”) gehört. Vereinfacht gesagt ist R0 die durchschnittliche Anzahl Personen, die eine infektiöse Person in einer völlig empfänglichen Population infiziert. </a:t>
            </a:r>
          </a:p>
          <a:p>
            <a:pPr algn="just"/>
            <a:r>
              <a:rPr lang="de-DE" sz="1100">
                <a:solidFill>
                  <a:schemeClr val="tx1"/>
                </a:solidFill>
              </a:rPr>
              <a:t>Rt ist die effektive Reproduktionszahl zum Zeitpunkt t, die weitere Faktoren in Betracht zieht: Immunität, Interventionen wie Behandlungen zur Reduzierung der Ansteckungsdauer oder Distanzmaßnahmen zur Reduktion der Kontaktrate. </a:t>
            </a:r>
          </a:p>
          <a:p>
            <a:pPr algn="just"/>
            <a:r>
              <a:rPr lang="de-DE" sz="1100">
                <a:solidFill>
                  <a:schemeClr val="tx1"/>
                </a:solidFill>
              </a:rPr>
              <a:t>Solang Rt größer ist als Eins, wird sich eine Epidemie exponentiell ausbreiten, also sehr schnell. Wenn es gelingt, Rt unter Eins zu drücken, wird eine Epidemie letztlich zum Ende kommen.</a:t>
            </a:r>
          </a:p>
        </p:txBody>
      </p:sp>
      <p:sp>
        <p:nvSpPr>
          <p:cNvPr id="8" name="Textfeld 7">
            <a:extLst>
              <a:ext uri="{FF2B5EF4-FFF2-40B4-BE49-F238E27FC236}">
                <a16:creationId xmlns:a16="http://schemas.microsoft.com/office/drawing/2014/main" id="{B3193E59-3117-9A4E-BDB6-FA1AB6A13E64}"/>
              </a:ext>
            </a:extLst>
          </p:cNvPr>
          <p:cNvSpPr txBox="1"/>
          <p:nvPr/>
        </p:nvSpPr>
        <p:spPr>
          <a:xfrm>
            <a:off x="179882" y="254833"/>
            <a:ext cx="5756223" cy="369332"/>
          </a:xfrm>
          <a:prstGeom prst="rect">
            <a:avLst/>
          </a:prstGeom>
          <a:noFill/>
        </p:spPr>
        <p:txBody>
          <a:bodyPr wrap="square" rtlCol="0">
            <a:spAutoFit/>
          </a:bodyPr>
          <a:lstStyle/>
          <a:p>
            <a:r>
              <a:rPr lang="de-DE"/>
              <a:t>Das Krankheitsdetektive Epidemie-Würfel-Spiel</a:t>
            </a:r>
          </a:p>
        </p:txBody>
      </p:sp>
      <p:sp>
        <p:nvSpPr>
          <p:cNvPr id="9" name="Textfeld 8">
            <a:extLst>
              <a:ext uri="{FF2B5EF4-FFF2-40B4-BE49-F238E27FC236}">
                <a16:creationId xmlns:a16="http://schemas.microsoft.com/office/drawing/2014/main" id="{9DF8C6AC-B7E6-174A-88D8-46E2C7D26ED2}"/>
              </a:ext>
            </a:extLst>
          </p:cNvPr>
          <p:cNvSpPr txBox="1"/>
          <p:nvPr/>
        </p:nvSpPr>
        <p:spPr>
          <a:xfrm>
            <a:off x="209378" y="676227"/>
            <a:ext cx="3497383" cy="276999"/>
          </a:xfrm>
          <a:prstGeom prst="rect">
            <a:avLst/>
          </a:prstGeom>
          <a:noFill/>
        </p:spPr>
        <p:txBody>
          <a:bodyPr wrap="square" rtlCol="0">
            <a:spAutoFit/>
          </a:bodyPr>
          <a:lstStyle/>
          <a:p>
            <a:r>
              <a:rPr lang="de-DE" sz="1200"/>
              <a:t>Du brauchst viele, viele sechsseitige Würfel (W6)</a:t>
            </a:r>
          </a:p>
        </p:txBody>
      </p:sp>
      <p:pic>
        <p:nvPicPr>
          <p:cNvPr id="18" name="Grafik 17">
            <a:extLst>
              <a:ext uri="{FF2B5EF4-FFF2-40B4-BE49-F238E27FC236}">
                <a16:creationId xmlns:a16="http://schemas.microsoft.com/office/drawing/2014/main" id="{E325F15E-5968-7349-863F-C548BD887269}"/>
              </a:ext>
            </a:extLst>
          </p:cNvPr>
          <p:cNvPicPr>
            <a:picLocks noChangeAspect="1"/>
          </p:cNvPicPr>
          <p:nvPr/>
        </p:nvPicPr>
        <p:blipFill>
          <a:blip r:embed="rId3"/>
          <a:stretch>
            <a:fillRect/>
          </a:stretch>
        </p:blipFill>
        <p:spPr>
          <a:xfrm rot="341117">
            <a:off x="514180" y="2585055"/>
            <a:ext cx="2185968" cy="978221"/>
          </a:xfrm>
          <a:prstGeom prst="rect">
            <a:avLst/>
          </a:prstGeom>
        </p:spPr>
      </p:pic>
      <p:sp>
        <p:nvSpPr>
          <p:cNvPr id="2" name="Abgerundetes Rechteck 1">
            <a:extLst>
              <a:ext uri="{FF2B5EF4-FFF2-40B4-BE49-F238E27FC236}">
                <a16:creationId xmlns:a16="http://schemas.microsoft.com/office/drawing/2014/main" id="{CB486EED-4BDF-0C40-B511-5BBC077273CC}"/>
              </a:ext>
            </a:extLst>
          </p:cNvPr>
          <p:cNvSpPr/>
          <p:nvPr/>
        </p:nvSpPr>
        <p:spPr>
          <a:xfrm>
            <a:off x="210982" y="1123743"/>
            <a:ext cx="4677253" cy="109907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1100">
                <a:solidFill>
                  <a:schemeClr val="tx1"/>
                </a:solidFill>
              </a:rPr>
              <a:t>Der Verlauf einer Epidemie ist eine Reihe von Zufallsereignissen: war die Person gerade eben infektiös? Sie hat zwar gehustet, aber vielleicht hat sie ja nur eine Allergie? Der Typ da hinten sieht zwar gesund aus, aber vielleicht verteilt er gerade seine Viren und bekommt morgen die ersten Symptome? </a:t>
            </a:r>
          </a:p>
          <a:p>
            <a:pPr algn="just"/>
            <a:r>
              <a:rPr lang="de-DE" sz="1100">
                <a:solidFill>
                  <a:schemeClr val="tx1"/>
                </a:solidFill>
              </a:rPr>
              <a:t>Wie lange wart ihr beide in Kontakt? Sind seine Tröpfchen bereits auf dem Weg zu Deinen Schleimhäuten? Wer weiß?!?</a:t>
            </a:r>
          </a:p>
        </p:txBody>
      </p:sp>
      <p:sp>
        <p:nvSpPr>
          <p:cNvPr id="15" name="Abgerundetes Rechteck 14">
            <a:extLst>
              <a:ext uri="{FF2B5EF4-FFF2-40B4-BE49-F238E27FC236}">
                <a16:creationId xmlns:a16="http://schemas.microsoft.com/office/drawing/2014/main" id="{A359B9B7-A682-134F-A7C4-2BFC2579AD7E}"/>
              </a:ext>
            </a:extLst>
          </p:cNvPr>
          <p:cNvSpPr/>
          <p:nvPr/>
        </p:nvSpPr>
        <p:spPr>
          <a:xfrm rot="21345667">
            <a:off x="2438799" y="2064272"/>
            <a:ext cx="4301155" cy="1467327"/>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1100">
                <a:solidFill>
                  <a:schemeClr val="tx1"/>
                </a:solidFill>
              </a:rPr>
              <a:t>Du kannst den Verlauf einer Epidemie in der Bevölkerung mit diesem Würfelspiel simulieren. Wie alle Modelle vereinfacht das Spiel die Wirklichkeit massiv. Der Grundmechanismus ist hierbei, dass die Zahl der Neuinfektionen im nächsten Zyklus, die eine infizierte Person im aktuellen Zyklus erzeugt, durch einen sechsseitigen Würfel (W6) bestimmt wird. </a:t>
            </a:r>
          </a:p>
          <a:p>
            <a:pPr algn="just"/>
            <a:r>
              <a:rPr lang="de-DE" sz="1100">
                <a:solidFill>
                  <a:schemeClr val="tx1"/>
                </a:solidFill>
              </a:rPr>
              <a:t>Aber: du ziehst einen Modifikator vom Würfelwurf ab, je nachdem wie hoch Deine effektive Reproduktionszahl Rt ist. </a:t>
            </a:r>
          </a:p>
        </p:txBody>
      </p:sp>
      <p:sp>
        <p:nvSpPr>
          <p:cNvPr id="20" name="Abgerundetes Rechteck 19">
            <a:extLst>
              <a:ext uri="{FF2B5EF4-FFF2-40B4-BE49-F238E27FC236}">
                <a16:creationId xmlns:a16="http://schemas.microsoft.com/office/drawing/2014/main" id="{F9EA74B1-BB18-AE44-8B86-C5D4F5D7BFE8}"/>
              </a:ext>
            </a:extLst>
          </p:cNvPr>
          <p:cNvSpPr/>
          <p:nvPr/>
        </p:nvSpPr>
        <p:spPr>
          <a:xfrm rot="21384503">
            <a:off x="4120624" y="5527671"/>
            <a:ext cx="2621721" cy="96769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1100" dirty="0">
                <a:solidFill>
                  <a:schemeClr val="tx1"/>
                </a:solidFill>
              </a:rPr>
              <a:t>Nun ist es zufällig so, dass der Erwartungswert eines W6 3,5 ist: ein Sechstel die Eins plus ein Sechstel die Zwei plus ein Sechstel die Drei, usw. </a:t>
            </a:r>
          </a:p>
          <a:p>
            <a:pPr algn="just"/>
            <a:r>
              <a:rPr lang="de-DE" sz="1100" dirty="0">
                <a:solidFill>
                  <a:schemeClr val="tx1"/>
                </a:solidFill>
              </a:rPr>
              <a:t>Kurz: 1/6 * (1+2+3+4+5+6) =3.5</a:t>
            </a:r>
          </a:p>
        </p:txBody>
      </p:sp>
      <p:grpSp>
        <p:nvGrpSpPr>
          <p:cNvPr id="39" name="Gruppieren 38">
            <a:extLst>
              <a:ext uri="{FF2B5EF4-FFF2-40B4-BE49-F238E27FC236}">
                <a16:creationId xmlns:a16="http://schemas.microsoft.com/office/drawing/2014/main" id="{9C575F14-0BC4-6C46-ADEE-38EE3D541491}"/>
              </a:ext>
            </a:extLst>
          </p:cNvPr>
          <p:cNvGrpSpPr/>
          <p:nvPr/>
        </p:nvGrpSpPr>
        <p:grpSpPr>
          <a:xfrm>
            <a:off x="-1281142" y="5803449"/>
            <a:ext cx="533890" cy="533890"/>
            <a:chOff x="-1281142" y="5803449"/>
            <a:chExt cx="533890" cy="533890"/>
          </a:xfrm>
        </p:grpSpPr>
        <p:sp>
          <p:nvSpPr>
            <p:cNvPr id="3" name="Abgerundetes Rechteck 2">
              <a:extLst>
                <a:ext uri="{FF2B5EF4-FFF2-40B4-BE49-F238E27FC236}">
                  <a16:creationId xmlns:a16="http://schemas.microsoft.com/office/drawing/2014/main" id="{DF0FA842-2968-A34F-9AE2-235707847826}"/>
                </a:ext>
              </a:extLst>
            </p:cNvPr>
            <p:cNvSpPr/>
            <p:nvPr/>
          </p:nvSpPr>
          <p:spPr>
            <a:xfrm>
              <a:off x="-1281142" y="5803449"/>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Oval 3">
              <a:extLst>
                <a:ext uri="{FF2B5EF4-FFF2-40B4-BE49-F238E27FC236}">
                  <a16:creationId xmlns:a16="http://schemas.microsoft.com/office/drawing/2014/main" id="{C799704F-55D2-AC41-A76B-2C7981F1472C}"/>
                </a:ext>
              </a:extLst>
            </p:cNvPr>
            <p:cNvSpPr/>
            <p:nvPr/>
          </p:nvSpPr>
          <p:spPr>
            <a:xfrm>
              <a:off x="-947692" y="586063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Oval 21">
              <a:extLst>
                <a:ext uri="{FF2B5EF4-FFF2-40B4-BE49-F238E27FC236}">
                  <a16:creationId xmlns:a16="http://schemas.microsoft.com/office/drawing/2014/main" id="{258A3BD9-823A-C149-85A0-2278E9CDD824}"/>
                </a:ext>
              </a:extLst>
            </p:cNvPr>
            <p:cNvSpPr/>
            <p:nvPr/>
          </p:nvSpPr>
          <p:spPr>
            <a:xfrm>
              <a:off x="-1083446" y="6001145"/>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Oval 23">
              <a:extLst>
                <a:ext uri="{FF2B5EF4-FFF2-40B4-BE49-F238E27FC236}">
                  <a16:creationId xmlns:a16="http://schemas.microsoft.com/office/drawing/2014/main" id="{C86E1E73-0BF9-2D44-858C-AA0ED196C728}"/>
                </a:ext>
              </a:extLst>
            </p:cNvPr>
            <p:cNvSpPr/>
            <p:nvPr/>
          </p:nvSpPr>
          <p:spPr>
            <a:xfrm>
              <a:off x="-1217296" y="6139643"/>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38" name="Gruppieren 37">
              <a:extLst>
                <a:ext uri="{FF2B5EF4-FFF2-40B4-BE49-F238E27FC236}">
                  <a16:creationId xmlns:a16="http://schemas.microsoft.com/office/drawing/2014/main" id="{39ACDC01-2F73-FD46-8C71-F81750CA1B08}"/>
                </a:ext>
              </a:extLst>
            </p:cNvPr>
            <p:cNvGrpSpPr/>
            <p:nvPr/>
          </p:nvGrpSpPr>
          <p:grpSpPr>
            <a:xfrm flipH="1">
              <a:off x="-1222209" y="5855719"/>
              <a:ext cx="417934" cy="417505"/>
              <a:chOff x="-1222209" y="5855719"/>
              <a:chExt cx="417934" cy="417505"/>
            </a:xfrm>
          </p:grpSpPr>
          <p:sp>
            <p:nvSpPr>
              <p:cNvPr id="36" name="Oval 35">
                <a:extLst>
                  <a:ext uri="{FF2B5EF4-FFF2-40B4-BE49-F238E27FC236}">
                    <a16:creationId xmlns:a16="http://schemas.microsoft.com/office/drawing/2014/main" id="{79A708F7-39E7-3343-ACDD-2B0524FAF5F4}"/>
                  </a:ext>
                </a:extLst>
              </p:cNvPr>
              <p:cNvSpPr/>
              <p:nvPr/>
            </p:nvSpPr>
            <p:spPr>
              <a:xfrm>
                <a:off x="-942773" y="5855719"/>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Oval 36">
                <a:extLst>
                  <a:ext uri="{FF2B5EF4-FFF2-40B4-BE49-F238E27FC236}">
                    <a16:creationId xmlns:a16="http://schemas.microsoft.com/office/drawing/2014/main" id="{68D2C80E-B5D2-D745-A3B4-3238CC194C90}"/>
                  </a:ext>
                </a:extLst>
              </p:cNvPr>
              <p:cNvSpPr/>
              <p:nvPr/>
            </p:nvSpPr>
            <p:spPr>
              <a:xfrm>
                <a:off x="-1222209" y="613472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87" name="Gruppieren 86">
            <a:extLst>
              <a:ext uri="{FF2B5EF4-FFF2-40B4-BE49-F238E27FC236}">
                <a16:creationId xmlns:a16="http://schemas.microsoft.com/office/drawing/2014/main" id="{7A531411-3A8E-AD40-A812-A7086EDC1F13}"/>
              </a:ext>
            </a:extLst>
          </p:cNvPr>
          <p:cNvGrpSpPr/>
          <p:nvPr/>
        </p:nvGrpSpPr>
        <p:grpSpPr>
          <a:xfrm>
            <a:off x="4880704" y="3415164"/>
            <a:ext cx="1463572" cy="1227080"/>
            <a:chOff x="4832595" y="3542669"/>
            <a:chExt cx="1463572" cy="1227080"/>
          </a:xfrm>
        </p:grpSpPr>
        <p:grpSp>
          <p:nvGrpSpPr>
            <p:cNvPr id="41" name="Gruppieren 40">
              <a:extLst>
                <a:ext uri="{FF2B5EF4-FFF2-40B4-BE49-F238E27FC236}">
                  <a16:creationId xmlns:a16="http://schemas.microsoft.com/office/drawing/2014/main" id="{2DB6E7C3-ABCD-FC45-9E58-5F5574EAF62C}"/>
                </a:ext>
              </a:extLst>
            </p:cNvPr>
            <p:cNvGrpSpPr/>
            <p:nvPr/>
          </p:nvGrpSpPr>
          <p:grpSpPr bwMode="auto">
            <a:xfrm>
              <a:off x="4832595" y="3791102"/>
              <a:ext cx="347804" cy="730214"/>
              <a:chOff x="5064610" y="2492896"/>
              <a:chExt cx="1010208" cy="2719795"/>
            </a:xfrm>
            <a:solidFill>
              <a:schemeClr val="bg1">
                <a:lumMod val="50000"/>
              </a:schemeClr>
            </a:solidFill>
          </p:grpSpPr>
          <p:grpSp>
            <p:nvGrpSpPr>
              <p:cNvPr id="77" name="Gruppieren 76">
                <a:extLst>
                  <a:ext uri="{FF2B5EF4-FFF2-40B4-BE49-F238E27FC236}">
                    <a16:creationId xmlns:a16="http://schemas.microsoft.com/office/drawing/2014/main" id="{16B639C1-53EA-B84B-A59E-9C6CCB2D294A}"/>
                  </a:ext>
                </a:extLst>
              </p:cNvPr>
              <p:cNvGrpSpPr/>
              <p:nvPr/>
            </p:nvGrpSpPr>
            <p:grpSpPr>
              <a:xfrm>
                <a:off x="5064610" y="2924944"/>
                <a:ext cx="1010208" cy="1027688"/>
                <a:chOff x="5004048" y="2921746"/>
                <a:chExt cx="931912" cy="1027688"/>
              </a:xfrm>
              <a:grpFill/>
            </p:grpSpPr>
            <p:sp>
              <p:nvSpPr>
                <p:cNvPr id="83" name="Abgerundetes Rechteck 82">
                  <a:extLst>
                    <a:ext uri="{FF2B5EF4-FFF2-40B4-BE49-F238E27FC236}">
                      <a16:creationId xmlns:a16="http://schemas.microsoft.com/office/drawing/2014/main" id="{7EDE7E54-452F-304A-B1B8-C6142A889A71}"/>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4" name="Abgerundetes Rechteck 83">
                  <a:extLst>
                    <a:ext uri="{FF2B5EF4-FFF2-40B4-BE49-F238E27FC236}">
                      <a16:creationId xmlns:a16="http://schemas.microsoft.com/office/drawing/2014/main" id="{A9D4DC36-23FE-BF4A-90A8-D42A2575F2F0}"/>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5" name="Abgerundetes Rechteck 84">
                  <a:extLst>
                    <a:ext uri="{FF2B5EF4-FFF2-40B4-BE49-F238E27FC236}">
                      <a16:creationId xmlns:a16="http://schemas.microsoft.com/office/drawing/2014/main" id="{00ED9BB6-45EC-724B-A60D-C1C5157E86BD}"/>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78" name="Ellipse 5">
                <a:extLst>
                  <a:ext uri="{FF2B5EF4-FFF2-40B4-BE49-F238E27FC236}">
                    <a16:creationId xmlns:a16="http://schemas.microsoft.com/office/drawing/2014/main" id="{49E6628C-1749-6D4E-B9EC-BB101740F09F}"/>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79" name="Gruppieren 78">
                <a:extLst>
                  <a:ext uri="{FF2B5EF4-FFF2-40B4-BE49-F238E27FC236}">
                    <a16:creationId xmlns:a16="http://schemas.microsoft.com/office/drawing/2014/main" id="{5E0998BA-8B10-084C-8661-03A76EDB42D2}"/>
                  </a:ext>
                </a:extLst>
              </p:cNvPr>
              <p:cNvGrpSpPr/>
              <p:nvPr/>
            </p:nvGrpSpPr>
            <p:grpSpPr>
              <a:xfrm>
                <a:off x="5285147" y="2947850"/>
                <a:ext cx="569134" cy="2264841"/>
                <a:chOff x="5219930" y="2921745"/>
                <a:chExt cx="569134" cy="2264841"/>
              </a:xfrm>
              <a:grpFill/>
            </p:grpSpPr>
            <p:sp>
              <p:nvSpPr>
                <p:cNvPr id="80" name="Abgerundetes Rechteck 79">
                  <a:extLst>
                    <a:ext uri="{FF2B5EF4-FFF2-40B4-BE49-F238E27FC236}">
                      <a16:creationId xmlns:a16="http://schemas.microsoft.com/office/drawing/2014/main" id="{CA6A9167-2E29-D34D-9025-A6F11516D8D3}"/>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1" name="Abgerundetes Rechteck 80">
                  <a:extLst>
                    <a:ext uri="{FF2B5EF4-FFF2-40B4-BE49-F238E27FC236}">
                      <a16:creationId xmlns:a16="http://schemas.microsoft.com/office/drawing/2014/main" id="{E5FCE111-62DC-E94F-8886-8819715AB651}"/>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82" name="Abgerundetes Rechteck 81">
                  <a:extLst>
                    <a:ext uri="{FF2B5EF4-FFF2-40B4-BE49-F238E27FC236}">
                      <a16:creationId xmlns:a16="http://schemas.microsoft.com/office/drawing/2014/main" id="{723A85DB-88FB-C84D-9EE4-2997DEE4C363}"/>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2" name="Gruppieren 13">
              <a:extLst>
                <a:ext uri="{FF2B5EF4-FFF2-40B4-BE49-F238E27FC236}">
                  <a16:creationId xmlns:a16="http://schemas.microsoft.com/office/drawing/2014/main" id="{CFCC4AEC-52CD-EC48-AC69-318B921820BE}"/>
                </a:ext>
              </a:extLst>
            </p:cNvPr>
            <p:cNvGrpSpPr>
              <a:grpSpLocks/>
            </p:cNvGrpSpPr>
            <p:nvPr/>
          </p:nvGrpSpPr>
          <p:grpSpPr bwMode="auto">
            <a:xfrm>
              <a:off x="5254919" y="3922911"/>
              <a:ext cx="471041" cy="466597"/>
              <a:chOff x="5004048" y="2636912"/>
              <a:chExt cx="792088" cy="1737913"/>
            </a:xfrm>
          </p:grpSpPr>
          <p:sp>
            <p:nvSpPr>
              <p:cNvPr id="74" name="Line 27">
                <a:extLst>
                  <a:ext uri="{FF2B5EF4-FFF2-40B4-BE49-F238E27FC236}">
                    <a16:creationId xmlns:a16="http://schemas.microsoft.com/office/drawing/2014/main" id="{64F5B87A-2D64-5548-A8F9-B6CC6CAAFF47}"/>
                  </a:ext>
                </a:extLst>
              </p:cNvPr>
              <p:cNvSpPr>
                <a:spLocks noChangeShapeType="1"/>
              </p:cNvSpPr>
              <p:nvPr/>
            </p:nvSpPr>
            <p:spPr bwMode="auto">
              <a:xfrm>
                <a:off x="5021630" y="3505869"/>
                <a:ext cx="774506" cy="0"/>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5" name="Line 27">
                <a:extLst>
                  <a:ext uri="{FF2B5EF4-FFF2-40B4-BE49-F238E27FC236}">
                    <a16:creationId xmlns:a16="http://schemas.microsoft.com/office/drawing/2014/main" id="{55708BB7-9A22-2E4E-B3C0-7515393A4A72}"/>
                  </a:ext>
                </a:extLst>
              </p:cNvPr>
              <p:cNvSpPr>
                <a:spLocks noChangeShapeType="1"/>
              </p:cNvSpPr>
              <p:nvPr/>
            </p:nvSpPr>
            <p:spPr bwMode="auto">
              <a:xfrm>
                <a:off x="5021630" y="3800717"/>
                <a:ext cx="774506" cy="574108"/>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sp>
            <p:nvSpPr>
              <p:cNvPr id="76" name="Line 27">
                <a:extLst>
                  <a:ext uri="{FF2B5EF4-FFF2-40B4-BE49-F238E27FC236}">
                    <a16:creationId xmlns:a16="http://schemas.microsoft.com/office/drawing/2014/main" id="{611FEE9C-C05B-4044-9BCA-A14726AADFAA}"/>
                  </a:ext>
                </a:extLst>
              </p:cNvPr>
              <p:cNvSpPr>
                <a:spLocks noChangeShapeType="1"/>
              </p:cNvSpPr>
              <p:nvPr/>
            </p:nvSpPr>
            <p:spPr bwMode="auto">
              <a:xfrm flipV="1">
                <a:off x="5004048" y="2636912"/>
                <a:ext cx="774506" cy="574108"/>
              </a:xfrm>
              <a:prstGeom prst="line">
                <a:avLst/>
              </a:prstGeom>
              <a:noFill/>
              <a:ln w="38100">
                <a:solidFill>
                  <a:schemeClr val="bg1">
                    <a:lumMod val="50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grpSp>
        <p:grpSp>
          <p:nvGrpSpPr>
            <p:cNvPr id="43" name="Gruppieren 17">
              <a:extLst>
                <a:ext uri="{FF2B5EF4-FFF2-40B4-BE49-F238E27FC236}">
                  <a16:creationId xmlns:a16="http://schemas.microsoft.com/office/drawing/2014/main" id="{EB19D968-5E4C-2C48-B2DE-C41D96030F11}"/>
                </a:ext>
              </a:extLst>
            </p:cNvPr>
            <p:cNvGrpSpPr>
              <a:grpSpLocks/>
            </p:cNvGrpSpPr>
            <p:nvPr/>
          </p:nvGrpSpPr>
          <p:grpSpPr bwMode="auto">
            <a:xfrm>
              <a:off x="5775543" y="3542669"/>
              <a:ext cx="520624" cy="1227080"/>
              <a:chOff x="6516216" y="810711"/>
              <a:chExt cx="1512168" cy="4570451"/>
            </a:xfrm>
            <a:solidFill>
              <a:schemeClr val="bg1">
                <a:lumMod val="50000"/>
              </a:schemeClr>
            </a:solidFill>
          </p:grpSpPr>
          <p:grpSp>
            <p:nvGrpSpPr>
              <p:cNvPr id="44" name="Gruppieren 43">
                <a:extLst>
                  <a:ext uri="{FF2B5EF4-FFF2-40B4-BE49-F238E27FC236}">
                    <a16:creationId xmlns:a16="http://schemas.microsoft.com/office/drawing/2014/main" id="{0C297FF3-B739-8246-9166-76EC09AD4EE9}"/>
                  </a:ext>
                </a:extLst>
              </p:cNvPr>
              <p:cNvGrpSpPr/>
              <p:nvPr/>
            </p:nvGrpSpPr>
            <p:grpSpPr>
              <a:xfrm>
                <a:off x="7356788" y="2191863"/>
                <a:ext cx="671596" cy="1808146"/>
                <a:chOff x="5064610" y="2492896"/>
                <a:chExt cx="1010208" cy="2719795"/>
              </a:xfrm>
              <a:grpFill/>
            </p:grpSpPr>
            <p:grpSp>
              <p:nvGrpSpPr>
                <p:cNvPr id="65" name="Gruppieren 64">
                  <a:extLst>
                    <a:ext uri="{FF2B5EF4-FFF2-40B4-BE49-F238E27FC236}">
                      <a16:creationId xmlns:a16="http://schemas.microsoft.com/office/drawing/2014/main" id="{F12CF0DA-541F-CE40-87E8-F103A15C72E1}"/>
                    </a:ext>
                  </a:extLst>
                </p:cNvPr>
                <p:cNvGrpSpPr/>
                <p:nvPr/>
              </p:nvGrpSpPr>
              <p:grpSpPr>
                <a:xfrm>
                  <a:off x="5064610" y="2924944"/>
                  <a:ext cx="1010208" cy="1027688"/>
                  <a:chOff x="5004048" y="2921746"/>
                  <a:chExt cx="931912" cy="1027688"/>
                </a:xfrm>
                <a:grpFill/>
              </p:grpSpPr>
              <p:sp>
                <p:nvSpPr>
                  <p:cNvPr id="71" name="Abgerundetes Rechteck 70">
                    <a:extLst>
                      <a:ext uri="{FF2B5EF4-FFF2-40B4-BE49-F238E27FC236}">
                        <a16:creationId xmlns:a16="http://schemas.microsoft.com/office/drawing/2014/main" id="{FC88F1D0-90F5-4945-839F-94EC341A5116}"/>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2" name="Abgerundetes Rechteck 71">
                    <a:extLst>
                      <a:ext uri="{FF2B5EF4-FFF2-40B4-BE49-F238E27FC236}">
                        <a16:creationId xmlns:a16="http://schemas.microsoft.com/office/drawing/2014/main" id="{8B1419B2-EA9A-F54A-AE64-29F764C3657D}"/>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3" name="Abgerundetes Rechteck 72">
                    <a:extLst>
                      <a:ext uri="{FF2B5EF4-FFF2-40B4-BE49-F238E27FC236}">
                        <a16:creationId xmlns:a16="http://schemas.microsoft.com/office/drawing/2014/main" id="{6279A3E1-F875-3E4F-8843-0F98B960C18E}"/>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66" name="Ellipse 40">
                  <a:extLst>
                    <a:ext uri="{FF2B5EF4-FFF2-40B4-BE49-F238E27FC236}">
                      <a16:creationId xmlns:a16="http://schemas.microsoft.com/office/drawing/2014/main" id="{76B719C9-F72E-D841-A970-4A1EB63FAA67}"/>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67" name="Gruppieren 66">
                  <a:extLst>
                    <a:ext uri="{FF2B5EF4-FFF2-40B4-BE49-F238E27FC236}">
                      <a16:creationId xmlns:a16="http://schemas.microsoft.com/office/drawing/2014/main" id="{45678F45-0F6E-A841-9C2D-C1FAB4AFD057}"/>
                    </a:ext>
                  </a:extLst>
                </p:cNvPr>
                <p:cNvGrpSpPr/>
                <p:nvPr/>
              </p:nvGrpSpPr>
              <p:grpSpPr>
                <a:xfrm>
                  <a:off x="5285147" y="2947850"/>
                  <a:ext cx="569134" cy="2264841"/>
                  <a:chOff x="5219930" y="2921745"/>
                  <a:chExt cx="569134" cy="2264841"/>
                </a:xfrm>
                <a:grpFill/>
              </p:grpSpPr>
              <p:sp>
                <p:nvSpPr>
                  <p:cNvPr id="68" name="Abgerundetes Rechteck 67">
                    <a:extLst>
                      <a:ext uri="{FF2B5EF4-FFF2-40B4-BE49-F238E27FC236}">
                        <a16:creationId xmlns:a16="http://schemas.microsoft.com/office/drawing/2014/main" id="{B70B91CC-1035-2542-9373-9FC1AEB7C41A}"/>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9" name="Abgerundetes Rechteck 68">
                    <a:extLst>
                      <a:ext uri="{FF2B5EF4-FFF2-40B4-BE49-F238E27FC236}">
                        <a16:creationId xmlns:a16="http://schemas.microsoft.com/office/drawing/2014/main" id="{4ACBFBA5-E2BA-B844-930A-41FA3AA942E8}"/>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70" name="Abgerundetes Rechteck 69">
                    <a:extLst>
                      <a:ext uri="{FF2B5EF4-FFF2-40B4-BE49-F238E27FC236}">
                        <a16:creationId xmlns:a16="http://schemas.microsoft.com/office/drawing/2014/main" id="{7C26EFAC-A9DD-E140-9B86-63078EF883E6}"/>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5" name="Gruppieren 44">
                <a:extLst>
                  <a:ext uri="{FF2B5EF4-FFF2-40B4-BE49-F238E27FC236}">
                    <a16:creationId xmlns:a16="http://schemas.microsoft.com/office/drawing/2014/main" id="{D52CD4D1-E3A5-7040-9B5B-5F9A40C23FC0}"/>
                  </a:ext>
                </a:extLst>
              </p:cNvPr>
              <p:cNvGrpSpPr/>
              <p:nvPr/>
            </p:nvGrpSpPr>
            <p:grpSpPr>
              <a:xfrm>
                <a:off x="6516216" y="3573016"/>
                <a:ext cx="671596" cy="1808146"/>
                <a:chOff x="5064610" y="2492896"/>
                <a:chExt cx="1010208" cy="2719795"/>
              </a:xfrm>
              <a:grpFill/>
            </p:grpSpPr>
            <p:grpSp>
              <p:nvGrpSpPr>
                <p:cNvPr id="56" name="Gruppieren 55">
                  <a:extLst>
                    <a:ext uri="{FF2B5EF4-FFF2-40B4-BE49-F238E27FC236}">
                      <a16:creationId xmlns:a16="http://schemas.microsoft.com/office/drawing/2014/main" id="{11683172-5272-F940-9DD8-98625BE67878}"/>
                    </a:ext>
                  </a:extLst>
                </p:cNvPr>
                <p:cNvGrpSpPr/>
                <p:nvPr/>
              </p:nvGrpSpPr>
              <p:grpSpPr>
                <a:xfrm>
                  <a:off x="5064610" y="2924944"/>
                  <a:ext cx="1010208" cy="1027688"/>
                  <a:chOff x="5004048" y="2921746"/>
                  <a:chExt cx="931912" cy="1027688"/>
                </a:xfrm>
                <a:grpFill/>
              </p:grpSpPr>
              <p:sp>
                <p:nvSpPr>
                  <p:cNvPr id="62" name="Abgerundetes Rechteck 61">
                    <a:extLst>
                      <a:ext uri="{FF2B5EF4-FFF2-40B4-BE49-F238E27FC236}">
                        <a16:creationId xmlns:a16="http://schemas.microsoft.com/office/drawing/2014/main" id="{CD0D7DD1-A83A-2E44-8F03-4847BDB0EEE7}"/>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3" name="Abgerundetes Rechteck 62">
                    <a:extLst>
                      <a:ext uri="{FF2B5EF4-FFF2-40B4-BE49-F238E27FC236}">
                        <a16:creationId xmlns:a16="http://schemas.microsoft.com/office/drawing/2014/main" id="{16F6965C-F133-E241-B998-0A19D8297D97}"/>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4" name="Abgerundetes Rechteck 63">
                    <a:extLst>
                      <a:ext uri="{FF2B5EF4-FFF2-40B4-BE49-F238E27FC236}">
                        <a16:creationId xmlns:a16="http://schemas.microsoft.com/office/drawing/2014/main" id="{41C9E9A9-70E1-5447-A7D3-B51856491DA7}"/>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57" name="Ellipse 31">
                  <a:extLst>
                    <a:ext uri="{FF2B5EF4-FFF2-40B4-BE49-F238E27FC236}">
                      <a16:creationId xmlns:a16="http://schemas.microsoft.com/office/drawing/2014/main" id="{7680B35F-782A-B74D-8323-0FF9D2F9830E}"/>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58" name="Gruppieren 57">
                  <a:extLst>
                    <a:ext uri="{FF2B5EF4-FFF2-40B4-BE49-F238E27FC236}">
                      <a16:creationId xmlns:a16="http://schemas.microsoft.com/office/drawing/2014/main" id="{6EB1F720-3DD1-174D-84B9-7AE12EE6BE09}"/>
                    </a:ext>
                  </a:extLst>
                </p:cNvPr>
                <p:cNvGrpSpPr/>
                <p:nvPr/>
              </p:nvGrpSpPr>
              <p:grpSpPr>
                <a:xfrm>
                  <a:off x="5285147" y="2947850"/>
                  <a:ext cx="569134" cy="2264841"/>
                  <a:chOff x="5219930" y="2921745"/>
                  <a:chExt cx="569134" cy="2264841"/>
                </a:xfrm>
                <a:grpFill/>
              </p:grpSpPr>
              <p:sp>
                <p:nvSpPr>
                  <p:cNvPr id="59" name="Abgerundetes Rechteck 58">
                    <a:extLst>
                      <a:ext uri="{FF2B5EF4-FFF2-40B4-BE49-F238E27FC236}">
                        <a16:creationId xmlns:a16="http://schemas.microsoft.com/office/drawing/2014/main" id="{391882DD-55C6-5149-B168-52967DA3F458}"/>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0" name="Abgerundetes Rechteck 59">
                    <a:extLst>
                      <a:ext uri="{FF2B5EF4-FFF2-40B4-BE49-F238E27FC236}">
                        <a16:creationId xmlns:a16="http://schemas.microsoft.com/office/drawing/2014/main" id="{136B7086-71AD-834E-B42D-E39A0A78F326}"/>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1" name="Abgerundetes Rechteck 60">
                    <a:extLst>
                      <a:ext uri="{FF2B5EF4-FFF2-40B4-BE49-F238E27FC236}">
                        <a16:creationId xmlns:a16="http://schemas.microsoft.com/office/drawing/2014/main" id="{AFDC6CF4-0D42-3746-BE05-538DB2AB614E}"/>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nvGrpSpPr>
              <p:cNvPr id="46" name="Gruppieren 45">
                <a:extLst>
                  <a:ext uri="{FF2B5EF4-FFF2-40B4-BE49-F238E27FC236}">
                    <a16:creationId xmlns:a16="http://schemas.microsoft.com/office/drawing/2014/main" id="{6F74DDE8-45D8-E047-99CF-0751B8AFEAF1}"/>
                  </a:ext>
                </a:extLst>
              </p:cNvPr>
              <p:cNvGrpSpPr/>
              <p:nvPr/>
            </p:nvGrpSpPr>
            <p:grpSpPr>
              <a:xfrm>
                <a:off x="6516216" y="810711"/>
                <a:ext cx="671596" cy="1808146"/>
                <a:chOff x="5064610" y="2492896"/>
                <a:chExt cx="1010208" cy="2719795"/>
              </a:xfrm>
              <a:grpFill/>
            </p:grpSpPr>
            <p:grpSp>
              <p:nvGrpSpPr>
                <p:cNvPr id="47" name="Gruppieren 46">
                  <a:extLst>
                    <a:ext uri="{FF2B5EF4-FFF2-40B4-BE49-F238E27FC236}">
                      <a16:creationId xmlns:a16="http://schemas.microsoft.com/office/drawing/2014/main" id="{B1AF4D70-544F-7D41-ABBE-3B7838F5B5BB}"/>
                    </a:ext>
                  </a:extLst>
                </p:cNvPr>
                <p:cNvGrpSpPr/>
                <p:nvPr/>
              </p:nvGrpSpPr>
              <p:grpSpPr>
                <a:xfrm>
                  <a:off x="5064610" y="2924944"/>
                  <a:ext cx="1010208" cy="1027688"/>
                  <a:chOff x="5004048" y="2921746"/>
                  <a:chExt cx="931912" cy="1027688"/>
                </a:xfrm>
                <a:grpFill/>
              </p:grpSpPr>
              <p:sp>
                <p:nvSpPr>
                  <p:cNvPr id="53" name="Abgerundetes Rechteck 52">
                    <a:extLst>
                      <a:ext uri="{FF2B5EF4-FFF2-40B4-BE49-F238E27FC236}">
                        <a16:creationId xmlns:a16="http://schemas.microsoft.com/office/drawing/2014/main" id="{BDA7F31B-B88C-534E-B6F5-1F19EFEA5EAF}"/>
                      </a:ext>
                    </a:extLst>
                  </p:cNvPr>
                  <p:cNvSpPr/>
                  <p:nvPr/>
                </p:nvSpPr>
                <p:spPr>
                  <a:xfrm>
                    <a:off x="5012432" y="2921746"/>
                    <a:ext cx="923528" cy="29123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4" name="Abgerundetes Rechteck 53">
                    <a:extLst>
                      <a:ext uri="{FF2B5EF4-FFF2-40B4-BE49-F238E27FC236}">
                        <a16:creationId xmlns:a16="http://schemas.microsoft.com/office/drawing/2014/main" id="{134F78A0-2D59-3C4E-AC78-91BC9A95D412}"/>
                      </a:ext>
                    </a:extLst>
                  </p:cNvPr>
                  <p:cNvSpPr/>
                  <p:nvPr/>
                </p:nvSpPr>
                <p:spPr>
                  <a:xfrm>
                    <a:off x="5004048" y="2967515"/>
                    <a:ext cx="1524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5" name="Abgerundetes Rechteck 54">
                    <a:extLst>
                      <a:ext uri="{FF2B5EF4-FFF2-40B4-BE49-F238E27FC236}">
                        <a16:creationId xmlns:a16="http://schemas.microsoft.com/office/drawing/2014/main" id="{A91978E2-9C04-A94E-9391-6B9C5FACBDC2}"/>
                      </a:ext>
                    </a:extLst>
                  </p:cNvPr>
                  <p:cNvSpPr/>
                  <p:nvPr/>
                </p:nvSpPr>
                <p:spPr>
                  <a:xfrm>
                    <a:off x="5791160" y="2967514"/>
                    <a:ext cx="144800" cy="9819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48" name="Ellipse 22">
                  <a:extLst>
                    <a:ext uri="{FF2B5EF4-FFF2-40B4-BE49-F238E27FC236}">
                      <a16:creationId xmlns:a16="http://schemas.microsoft.com/office/drawing/2014/main" id="{0089DCA2-398F-D84F-A305-0984D90C02F6}"/>
                    </a:ext>
                  </a:extLst>
                </p:cNvPr>
                <p:cNvSpPr/>
                <p:nvPr/>
              </p:nvSpPr>
              <p:spPr>
                <a:xfrm>
                  <a:off x="5353690" y="2492896"/>
                  <a:ext cx="432048" cy="43204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nvGrpSpPr>
                <p:cNvPr id="49" name="Gruppieren 48">
                  <a:extLst>
                    <a:ext uri="{FF2B5EF4-FFF2-40B4-BE49-F238E27FC236}">
                      <a16:creationId xmlns:a16="http://schemas.microsoft.com/office/drawing/2014/main" id="{365B0F77-0DDB-C04E-915B-2DBF7BD71242}"/>
                    </a:ext>
                  </a:extLst>
                </p:cNvPr>
                <p:cNvGrpSpPr/>
                <p:nvPr/>
              </p:nvGrpSpPr>
              <p:grpSpPr>
                <a:xfrm>
                  <a:off x="5285147" y="2947850"/>
                  <a:ext cx="569134" cy="2264841"/>
                  <a:chOff x="5219930" y="2921745"/>
                  <a:chExt cx="569134" cy="2264841"/>
                </a:xfrm>
                <a:grpFill/>
              </p:grpSpPr>
              <p:sp>
                <p:nvSpPr>
                  <p:cNvPr id="50" name="Abgerundetes Rechteck 49">
                    <a:extLst>
                      <a:ext uri="{FF2B5EF4-FFF2-40B4-BE49-F238E27FC236}">
                        <a16:creationId xmlns:a16="http://schemas.microsoft.com/office/drawing/2014/main" id="{8044D60F-6D74-1C44-9787-A7371740AF77}"/>
                      </a:ext>
                    </a:extLst>
                  </p:cNvPr>
                  <p:cNvSpPr/>
                  <p:nvPr/>
                </p:nvSpPr>
                <p:spPr>
                  <a:xfrm>
                    <a:off x="5552914" y="3717032"/>
                    <a:ext cx="236150"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1" name="Abgerundetes Rechteck 50">
                    <a:extLst>
                      <a:ext uri="{FF2B5EF4-FFF2-40B4-BE49-F238E27FC236}">
                        <a16:creationId xmlns:a16="http://schemas.microsoft.com/office/drawing/2014/main" id="{0E048CFE-3F82-5B41-8B4B-00EE6BE86EC0}"/>
                      </a:ext>
                    </a:extLst>
                  </p:cNvPr>
                  <p:cNvSpPr/>
                  <p:nvPr/>
                </p:nvSpPr>
                <p:spPr>
                  <a:xfrm>
                    <a:off x="5220072" y="2921745"/>
                    <a:ext cx="568992" cy="115532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2" name="Abgerundetes Rechteck 51">
                    <a:extLst>
                      <a:ext uri="{FF2B5EF4-FFF2-40B4-BE49-F238E27FC236}">
                        <a16:creationId xmlns:a16="http://schemas.microsoft.com/office/drawing/2014/main" id="{CC12E3E8-59C4-C848-8640-45DDCF77343A}"/>
                      </a:ext>
                    </a:extLst>
                  </p:cNvPr>
                  <p:cNvSpPr/>
                  <p:nvPr/>
                </p:nvSpPr>
                <p:spPr>
                  <a:xfrm>
                    <a:off x="5219930" y="3717032"/>
                    <a:ext cx="247978" cy="1469554"/>
                  </a:xfrm>
                  <a:prstGeom prst="roundRect">
                    <a:avLst>
                      <a:gd name="adj" fmla="val 384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grpSp>
        </p:grpSp>
      </p:grpSp>
      <p:grpSp>
        <p:nvGrpSpPr>
          <p:cNvPr id="5" name="Gruppieren 4">
            <a:extLst>
              <a:ext uri="{FF2B5EF4-FFF2-40B4-BE49-F238E27FC236}">
                <a16:creationId xmlns:a16="http://schemas.microsoft.com/office/drawing/2014/main" id="{845A05F1-43CF-D741-885B-A715D769F2C6}"/>
              </a:ext>
            </a:extLst>
          </p:cNvPr>
          <p:cNvGrpSpPr/>
          <p:nvPr/>
        </p:nvGrpSpPr>
        <p:grpSpPr>
          <a:xfrm>
            <a:off x="5160919" y="4558010"/>
            <a:ext cx="551453" cy="551453"/>
            <a:chOff x="5160919" y="4558010"/>
            <a:chExt cx="551453" cy="551453"/>
          </a:xfrm>
        </p:grpSpPr>
        <p:sp>
          <p:nvSpPr>
            <p:cNvPr id="97" name="Abgerundetes Rechteck 96">
              <a:extLst>
                <a:ext uri="{FF2B5EF4-FFF2-40B4-BE49-F238E27FC236}">
                  <a16:creationId xmlns:a16="http://schemas.microsoft.com/office/drawing/2014/main" id="{BF5CE615-2B73-A642-A448-6C937C695963}"/>
                </a:ext>
              </a:extLst>
            </p:cNvPr>
            <p:cNvSpPr/>
            <p:nvPr/>
          </p:nvSpPr>
          <p:spPr>
            <a:xfrm>
              <a:off x="5160919" y="4558010"/>
              <a:ext cx="551453" cy="551453"/>
            </a:xfrm>
            <a:prstGeom prst="roundRect">
              <a:avLst/>
            </a:prstGeom>
            <a:solidFill>
              <a:schemeClr val="bg1"/>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Oval 97">
              <a:extLst>
                <a:ext uri="{FF2B5EF4-FFF2-40B4-BE49-F238E27FC236}">
                  <a16:creationId xmlns:a16="http://schemas.microsoft.com/office/drawing/2014/main" id="{BFDD5981-3C80-BB46-A7C9-993DB5814461}"/>
                </a:ext>
              </a:extLst>
            </p:cNvPr>
            <p:cNvSpPr/>
            <p:nvPr/>
          </p:nvSpPr>
          <p:spPr>
            <a:xfrm>
              <a:off x="5505338" y="4617078"/>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9" name="Oval 98">
              <a:extLst>
                <a:ext uri="{FF2B5EF4-FFF2-40B4-BE49-F238E27FC236}">
                  <a16:creationId xmlns:a16="http://schemas.microsoft.com/office/drawing/2014/main" id="{B3181014-BAFC-6C4A-8882-C5A21BBC6148}"/>
                </a:ext>
              </a:extLst>
            </p:cNvPr>
            <p:cNvSpPr/>
            <p:nvPr/>
          </p:nvSpPr>
          <p:spPr>
            <a:xfrm>
              <a:off x="5365118" y="4762209"/>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Oval 99">
              <a:extLst>
                <a:ext uri="{FF2B5EF4-FFF2-40B4-BE49-F238E27FC236}">
                  <a16:creationId xmlns:a16="http://schemas.microsoft.com/office/drawing/2014/main" id="{FE8A5CA3-2E7A-6D47-BEF0-14338EEFE90A}"/>
                </a:ext>
              </a:extLst>
            </p:cNvPr>
            <p:cNvSpPr/>
            <p:nvPr/>
          </p:nvSpPr>
          <p:spPr>
            <a:xfrm>
              <a:off x="5226865" y="4905264"/>
              <a:ext cx="143054" cy="14305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11" name="Gruppieren 110">
            <a:extLst>
              <a:ext uri="{FF2B5EF4-FFF2-40B4-BE49-F238E27FC236}">
                <a16:creationId xmlns:a16="http://schemas.microsoft.com/office/drawing/2014/main" id="{3237C6C3-1231-674E-8893-7DA03C8993AF}"/>
              </a:ext>
            </a:extLst>
          </p:cNvPr>
          <p:cNvGrpSpPr/>
          <p:nvPr/>
        </p:nvGrpSpPr>
        <p:grpSpPr>
          <a:xfrm>
            <a:off x="-1819310" y="3481669"/>
            <a:ext cx="533890" cy="533890"/>
            <a:chOff x="-1414992" y="4890678"/>
            <a:chExt cx="533890" cy="533890"/>
          </a:xfrm>
        </p:grpSpPr>
        <p:sp>
          <p:nvSpPr>
            <p:cNvPr id="112" name="Abgerundetes Rechteck 111">
              <a:extLst>
                <a:ext uri="{FF2B5EF4-FFF2-40B4-BE49-F238E27FC236}">
                  <a16:creationId xmlns:a16="http://schemas.microsoft.com/office/drawing/2014/main" id="{046DDE9A-8975-7841-BF0C-2729EF85F614}"/>
                </a:ext>
              </a:extLst>
            </p:cNvPr>
            <p:cNvSpPr/>
            <p:nvPr/>
          </p:nvSpPr>
          <p:spPr>
            <a:xfrm>
              <a:off x="-1414992" y="4890678"/>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3" name="Oval 112">
              <a:extLst>
                <a:ext uri="{FF2B5EF4-FFF2-40B4-BE49-F238E27FC236}">
                  <a16:creationId xmlns:a16="http://schemas.microsoft.com/office/drawing/2014/main" id="{0C5D6ADB-C4A1-9146-862D-4B60A14B1E4A}"/>
                </a:ext>
              </a:extLst>
            </p:cNvPr>
            <p:cNvSpPr/>
            <p:nvPr/>
          </p:nvSpPr>
          <p:spPr>
            <a:xfrm>
              <a:off x="-1217296" y="508837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14" name="Abgerundetes Rechteck 113">
            <a:extLst>
              <a:ext uri="{FF2B5EF4-FFF2-40B4-BE49-F238E27FC236}">
                <a16:creationId xmlns:a16="http://schemas.microsoft.com/office/drawing/2014/main" id="{0D9B9246-409C-0C42-8458-D577FEC14392}"/>
              </a:ext>
            </a:extLst>
          </p:cNvPr>
          <p:cNvSpPr/>
          <p:nvPr/>
        </p:nvSpPr>
        <p:spPr>
          <a:xfrm>
            <a:off x="148262" y="8252482"/>
            <a:ext cx="3470009" cy="1515596"/>
          </a:xfrm>
          <a:prstGeom prst="roundRect">
            <a:avLst>
              <a:gd name="adj" fmla="val 8882"/>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de-DE" sz="1100" dirty="0">
                <a:solidFill>
                  <a:schemeClr val="tx1"/>
                </a:solidFill>
              </a:rPr>
              <a:t>Beispiel: Du spielst mit </a:t>
            </a:r>
            <a:r>
              <a:rPr lang="de-DE" sz="1100" dirty="0" err="1">
                <a:solidFill>
                  <a:schemeClr val="tx1"/>
                </a:solidFill>
              </a:rPr>
              <a:t>Rt</a:t>
            </a:r>
            <a:r>
              <a:rPr lang="de-DE" sz="1100" dirty="0">
                <a:solidFill>
                  <a:schemeClr val="tx1"/>
                </a:solidFill>
              </a:rPr>
              <a:t>=2.5, also W6-1 und beginnst mit zwei Infizierten (zwei Würfel). </a:t>
            </a:r>
          </a:p>
        </p:txBody>
      </p:sp>
      <p:sp>
        <p:nvSpPr>
          <p:cNvPr id="115" name="Pfeil nach rechts 114">
            <a:extLst>
              <a:ext uri="{FF2B5EF4-FFF2-40B4-BE49-F238E27FC236}">
                <a16:creationId xmlns:a16="http://schemas.microsoft.com/office/drawing/2014/main" id="{6ADB8C13-EA71-3B44-92AA-4B399106193D}"/>
              </a:ext>
            </a:extLst>
          </p:cNvPr>
          <p:cNvSpPr/>
          <p:nvPr/>
        </p:nvSpPr>
        <p:spPr>
          <a:xfrm>
            <a:off x="1361768" y="9138508"/>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24" name="Gruppieren 123">
            <a:extLst>
              <a:ext uri="{FF2B5EF4-FFF2-40B4-BE49-F238E27FC236}">
                <a16:creationId xmlns:a16="http://schemas.microsoft.com/office/drawing/2014/main" id="{AB019065-704B-0D4C-84EC-5905686092FB}"/>
              </a:ext>
            </a:extLst>
          </p:cNvPr>
          <p:cNvGrpSpPr/>
          <p:nvPr/>
        </p:nvGrpSpPr>
        <p:grpSpPr>
          <a:xfrm>
            <a:off x="-1961167" y="4781373"/>
            <a:ext cx="533890" cy="533890"/>
            <a:chOff x="-1961167" y="4781373"/>
            <a:chExt cx="533890" cy="533890"/>
          </a:xfrm>
        </p:grpSpPr>
        <p:sp>
          <p:nvSpPr>
            <p:cNvPr id="117" name="Abgerundetes Rechteck 116">
              <a:extLst>
                <a:ext uri="{FF2B5EF4-FFF2-40B4-BE49-F238E27FC236}">
                  <a16:creationId xmlns:a16="http://schemas.microsoft.com/office/drawing/2014/main" id="{556B3242-602B-8C4D-9FA9-5FE4BF9FE19E}"/>
                </a:ext>
              </a:extLst>
            </p:cNvPr>
            <p:cNvSpPr/>
            <p:nvPr/>
          </p:nvSpPr>
          <p:spPr>
            <a:xfrm>
              <a:off x="-1961167" y="4781373"/>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8" name="Oval 117">
              <a:extLst>
                <a:ext uri="{FF2B5EF4-FFF2-40B4-BE49-F238E27FC236}">
                  <a16:creationId xmlns:a16="http://schemas.microsoft.com/office/drawing/2014/main" id="{FEDCF803-2636-5048-BBC4-50A2B4CD3757}"/>
                </a:ext>
              </a:extLst>
            </p:cNvPr>
            <p:cNvSpPr/>
            <p:nvPr/>
          </p:nvSpPr>
          <p:spPr>
            <a:xfrm>
              <a:off x="-1657213" y="486805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0" name="Oval 119">
              <a:extLst>
                <a:ext uri="{FF2B5EF4-FFF2-40B4-BE49-F238E27FC236}">
                  <a16:creationId xmlns:a16="http://schemas.microsoft.com/office/drawing/2014/main" id="{C9AD6FEA-087A-AF4F-B66D-3D815FD278F8}"/>
                </a:ext>
              </a:extLst>
            </p:cNvPr>
            <p:cNvSpPr/>
            <p:nvPr/>
          </p:nvSpPr>
          <p:spPr>
            <a:xfrm>
              <a:off x="-1867825" y="5088071"/>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37" name="Gruppieren 136">
            <a:extLst>
              <a:ext uri="{FF2B5EF4-FFF2-40B4-BE49-F238E27FC236}">
                <a16:creationId xmlns:a16="http://schemas.microsoft.com/office/drawing/2014/main" id="{AD5186D3-0999-804C-A862-ED68191D2C4D}"/>
              </a:ext>
            </a:extLst>
          </p:cNvPr>
          <p:cNvGrpSpPr/>
          <p:nvPr/>
        </p:nvGrpSpPr>
        <p:grpSpPr>
          <a:xfrm>
            <a:off x="808280" y="8810797"/>
            <a:ext cx="468153" cy="826927"/>
            <a:chOff x="238006" y="9038030"/>
            <a:chExt cx="468153" cy="826927"/>
          </a:xfrm>
        </p:grpSpPr>
        <p:grpSp>
          <p:nvGrpSpPr>
            <p:cNvPr id="26" name="Gruppieren 25">
              <a:extLst>
                <a:ext uri="{FF2B5EF4-FFF2-40B4-BE49-F238E27FC236}">
                  <a16:creationId xmlns:a16="http://schemas.microsoft.com/office/drawing/2014/main" id="{6E3F0480-0971-104E-A9DA-FE0234655AAB}"/>
                </a:ext>
              </a:extLst>
            </p:cNvPr>
            <p:cNvGrpSpPr>
              <a:grpSpLocks noChangeAspect="1"/>
            </p:cNvGrpSpPr>
            <p:nvPr/>
          </p:nvGrpSpPr>
          <p:grpSpPr>
            <a:xfrm>
              <a:off x="346159" y="9038030"/>
              <a:ext cx="360000" cy="360000"/>
              <a:chOff x="-1576109" y="2283500"/>
              <a:chExt cx="533890" cy="533890"/>
            </a:xfrm>
          </p:grpSpPr>
          <p:sp>
            <p:nvSpPr>
              <p:cNvPr id="27" name="Abgerundetes Rechteck 26">
                <a:extLst>
                  <a:ext uri="{FF2B5EF4-FFF2-40B4-BE49-F238E27FC236}">
                    <a16:creationId xmlns:a16="http://schemas.microsoft.com/office/drawing/2014/main" id="{FABE723F-AD57-3146-B67A-45BF6A424ACF}"/>
                  </a:ext>
                </a:extLst>
              </p:cNvPr>
              <p:cNvSpPr/>
              <p:nvPr/>
            </p:nvSpPr>
            <p:spPr>
              <a:xfrm>
                <a:off x="-1576109" y="2283500"/>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Oval 27">
                <a:extLst>
                  <a:ext uri="{FF2B5EF4-FFF2-40B4-BE49-F238E27FC236}">
                    <a16:creationId xmlns:a16="http://schemas.microsoft.com/office/drawing/2014/main" id="{F1DCD04D-EA37-D94C-A038-203426699BAF}"/>
                  </a:ext>
                </a:extLst>
              </p:cNvPr>
              <p:cNvSpPr/>
              <p:nvPr/>
            </p:nvSpPr>
            <p:spPr>
              <a:xfrm>
                <a:off x="-1242659" y="2340687"/>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Oval 28">
                <a:extLst>
                  <a:ext uri="{FF2B5EF4-FFF2-40B4-BE49-F238E27FC236}">
                    <a16:creationId xmlns:a16="http://schemas.microsoft.com/office/drawing/2014/main" id="{BC6E7F13-A109-C14B-B0FC-A3E79DC29D2D}"/>
                  </a:ext>
                </a:extLst>
              </p:cNvPr>
              <p:cNvSpPr/>
              <p:nvPr/>
            </p:nvSpPr>
            <p:spPr>
              <a:xfrm>
                <a:off x="-1378413" y="248119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a:extLst>
                  <a:ext uri="{FF2B5EF4-FFF2-40B4-BE49-F238E27FC236}">
                    <a16:creationId xmlns:a16="http://schemas.microsoft.com/office/drawing/2014/main" id="{4566CFEC-40AF-EA45-83CE-C1DBA6F21263}"/>
                  </a:ext>
                </a:extLst>
              </p:cNvPr>
              <p:cNvSpPr/>
              <p:nvPr/>
            </p:nvSpPr>
            <p:spPr>
              <a:xfrm>
                <a:off x="-1512263" y="261969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25" name="Gruppieren 124">
              <a:extLst>
                <a:ext uri="{FF2B5EF4-FFF2-40B4-BE49-F238E27FC236}">
                  <a16:creationId xmlns:a16="http://schemas.microsoft.com/office/drawing/2014/main" id="{8A6B0F75-582B-0240-BD9D-CC052C2A3F1A}"/>
                </a:ext>
              </a:extLst>
            </p:cNvPr>
            <p:cNvGrpSpPr>
              <a:grpSpLocks noChangeAspect="1"/>
            </p:cNvGrpSpPr>
            <p:nvPr/>
          </p:nvGrpSpPr>
          <p:grpSpPr>
            <a:xfrm>
              <a:off x="238006" y="9504957"/>
              <a:ext cx="360000" cy="360000"/>
              <a:chOff x="-1961167" y="4781373"/>
              <a:chExt cx="533890" cy="533890"/>
            </a:xfrm>
          </p:grpSpPr>
          <p:sp>
            <p:nvSpPr>
              <p:cNvPr id="126" name="Abgerundetes Rechteck 125">
                <a:extLst>
                  <a:ext uri="{FF2B5EF4-FFF2-40B4-BE49-F238E27FC236}">
                    <a16:creationId xmlns:a16="http://schemas.microsoft.com/office/drawing/2014/main" id="{99690F61-F841-E04B-8F7A-1C690B8B3FC9}"/>
                  </a:ext>
                </a:extLst>
              </p:cNvPr>
              <p:cNvSpPr/>
              <p:nvPr/>
            </p:nvSpPr>
            <p:spPr>
              <a:xfrm>
                <a:off x="-1961167" y="4781373"/>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Oval 126">
                <a:extLst>
                  <a:ext uri="{FF2B5EF4-FFF2-40B4-BE49-F238E27FC236}">
                    <a16:creationId xmlns:a16="http://schemas.microsoft.com/office/drawing/2014/main" id="{67C44E2F-1EB9-8040-95E6-CECDB7E56A97}"/>
                  </a:ext>
                </a:extLst>
              </p:cNvPr>
              <p:cNvSpPr/>
              <p:nvPr/>
            </p:nvSpPr>
            <p:spPr>
              <a:xfrm>
                <a:off x="-1657213" y="486805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8" name="Oval 127">
                <a:extLst>
                  <a:ext uri="{FF2B5EF4-FFF2-40B4-BE49-F238E27FC236}">
                    <a16:creationId xmlns:a16="http://schemas.microsoft.com/office/drawing/2014/main" id="{D666F46E-B0F5-AE4D-A794-DFFC84DB963F}"/>
                  </a:ext>
                </a:extLst>
              </p:cNvPr>
              <p:cNvSpPr/>
              <p:nvPr/>
            </p:nvSpPr>
            <p:spPr>
              <a:xfrm>
                <a:off x="-1867825" y="5088071"/>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129" name="Textfeld 128">
            <a:extLst>
              <a:ext uri="{FF2B5EF4-FFF2-40B4-BE49-F238E27FC236}">
                <a16:creationId xmlns:a16="http://schemas.microsoft.com/office/drawing/2014/main" id="{91EFB8EE-77D8-EC43-934B-E5ECA4059892}"/>
              </a:ext>
            </a:extLst>
          </p:cNvPr>
          <p:cNvSpPr txBox="1"/>
          <p:nvPr/>
        </p:nvSpPr>
        <p:spPr>
          <a:xfrm>
            <a:off x="1533833" y="8993428"/>
            <a:ext cx="201561" cy="461665"/>
          </a:xfrm>
          <a:prstGeom prst="rect">
            <a:avLst/>
          </a:prstGeom>
          <a:noFill/>
        </p:spPr>
        <p:txBody>
          <a:bodyPr wrap="square" rtlCol="0">
            <a:spAutoFit/>
          </a:bodyPr>
          <a:lstStyle/>
          <a:p>
            <a:r>
              <a:rPr lang="de-DE" sz="2400"/>
              <a:t>3</a:t>
            </a:r>
          </a:p>
        </p:txBody>
      </p:sp>
      <p:grpSp>
        <p:nvGrpSpPr>
          <p:cNvPr id="138" name="Gruppieren 137">
            <a:extLst>
              <a:ext uri="{FF2B5EF4-FFF2-40B4-BE49-F238E27FC236}">
                <a16:creationId xmlns:a16="http://schemas.microsoft.com/office/drawing/2014/main" id="{A1A2048B-40D9-154A-AAFB-CE7F32C1C764}"/>
              </a:ext>
            </a:extLst>
          </p:cNvPr>
          <p:cNvGrpSpPr/>
          <p:nvPr/>
        </p:nvGrpSpPr>
        <p:grpSpPr>
          <a:xfrm>
            <a:off x="2115420" y="8806188"/>
            <a:ext cx="850227" cy="836144"/>
            <a:chOff x="1847206" y="9055618"/>
            <a:chExt cx="850227" cy="836144"/>
          </a:xfrm>
        </p:grpSpPr>
        <p:grpSp>
          <p:nvGrpSpPr>
            <p:cNvPr id="110" name="Gruppieren 109">
              <a:extLst>
                <a:ext uri="{FF2B5EF4-FFF2-40B4-BE49-F238E27FC236}">
                  <a16:creationId xmlns:a16="http://schemas.microsoft.com/office/drawing/2014/main" id="{E7DA88BF-3471-DE48-9CEA-D54A46E72BCD}"/>
                </a:ext>
              </a:extLst>
            </p:cNvPr>
            <p:cNvGrpSpPr>
              <a:grpSpLocks noChangeAspect="1"/>
            </p:cNvGrpSpPr>
            <p:nvPr/>
          </p:nvGrpSpPr>
          <p:grpSpPr>
            <a:xfrm>
              <a:off x="1847206" y="9531762"/>
              <a:ext cx="360000" cy="360000"/>
              <a:chOff x="-1414992" y="4890678"/>
              <a:chExt cx="533890" cy="533890"/>
            </a:xfrm>
          </p:grpSpPr>
          <p:sp>
            <p:nvSpPr>
              <p:cNvPr id="32" name="Abgerundetes Rechteck 31">
                <a:extLst>
                  <a:ext uri="{FF2B5EF4-FFF2-40B4-BE49-F238E27FC236}">
                    <a16:creationId xmlns:a16="http://schemas.microsoft.com/office/drawing/2014/main" id="{9E39D08E-E086-014A-9CEB-969370A5D53D}"/>
                  </a:ext>
                </a:extLst>
              </p:cNvPr>
              <p:cNvSpPr/>
              <p:nvPr/>
            </p:nvSpPr>
            <p:spPr>
              <a:xfrm>
                <a:off x="-1414992" y="4890678"/>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a:extLst>
                  <a:ext uri="{FF2B5EF4-FFF2-40B4-BE49-F238E27FC236}">
                    <a16:creationId xmlns:a16="http://schemas.microsoft.com/office/drawing/2014/main" id="{517BDB53-E20D-6645-80B6-6E606B2E02A1}"/>
                  </a:ext>
                </a:extLst>
              </p:cNvPr>
              <p:cNvSpPr/>
              <p:nvPr/>
            </p:nvSpPr>
            <p:spPr>
              <a:xfrm>
                <a:off x="-1217296" y="508837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01" name="Gruppieren 100">
              <a:extLst>
                <a:ext uri="{FF2B5EF4-FFF2-40B4-BE49-F238E27FC236}">
                  <a16:creationId xmlns:a16="http://schemas.microsoft.com/office/drawing/2014/main" id="{B4F12704-6CC3-D042-B927-22AF712ED588}"/>
                </a:ext>
              </a:extLst>
            </p:cNvPr>
            <p:cNvGrpSpPr>
              <a:grpSpLocks noChangeAspect="1"/>
            </p:cNvGrpSpPr>
            <p:nvPr/>
          </p:nvGrpSpPr>
          <p:grpSpPr>
            <a:xfrm>
              <a:off x="1894079" y="9055618"/>
              <a:ext cx="360000" cy="360000"/>
              <a:chOff x="-1281142" y="5803449"/>
              <a:chExt cx="533890" cy="533890"/>
            </a:xfrm>
          </p:grpSpPr>
          <p:sp>
            <p:nvSpPr>
              <p:cNvPr id="102" name="Abgerundetes Rechteck 101">
                <a:extLst>
                  <a:ext uri="{FF2B5EF4-FFF2-40B4-BE49-F238E27FC236}">
                    <a16:creationId xmlns:a16="http://schemas.microsoft.com/office/drawing/2014/main" id="{48B14CE1-0DB1-1140-AF35-6DB5C3012A93}"/>
                  </a:ext>
                </a:extLst>
              </p:cNvPr>
              <p:cNvSpPr/>
              <p:nvPr/>
            </p:nvSpPr>
            <p:spPr>
              <a:xfrm>
                <a:off x="-1281142" y="5803449"/>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3" name="Oval 102">
                <a:extLst>
                  <a:ext uri="{FF2B5EF4-FFF2-40B4-BE49-F238E27FC236}">
                    <a16:creationId xmlns:a16="http://schemas.microsoft.com/office/drawing/2014/main" id="{66345F63-27B3-C443-ADF9-1733BAB8D040}"/>
                  </a:ext>
                </a:extLst>
              </p:cNvPr>
              <p:cNvSpPr/>
              <p:nvPr/>
            </p:nvSpPr>
            <p:spPr>
              <a:xfrm>
                <a:off x="-947692" y="586063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4" name="Oval 103">
                <a:extLst>
                  <a:ext uri="{FF2B5EF4-FFF2-40B4-BE49-F238E27FC236}">
                    <a16:creationId xmlns:a16="http://schemas.microsoft.com/office/drawing/2014/main" id="{B0278CCF-1143-EF42-AC7D-624B7D012D11}"/>
                  </a:ext>
                </a:extLst>
              </p:cNvPr>
              <p:cNvSpPr/>
              <p:nvPr/>
            </p:nvSpPr>
            <p:spPr>
              <a:xfrm>
                <a:off x="-1083446" y="6001145"/>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Oval 104">
                <a:extLst>
                  <a:ext uri="{FF2B5EF4-FFF2-40B4-BE49-F238E27FC236}">
                    <a16:creationId xmlns:a16="http://schemas.microsoft.com/office/drawing/2014/main" id="{10DA809F-02CD-4B4C-9D51-5D4EAD05C449}"/>
                  </a:ext>
                </a:extLst>
              </p:cNvPr>
              <p:cNvSpPr/>
              <p:nvPr/>
            </p:nvSpPr>
            <p:spPr>
              <a:xfrm>
                <a:off x="-1217296" y="6139643"/>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6" name="Gruppieren 105">
                <a:extLst>
                  <a:ext uri="{FF2B5EF4-FFF2-40B4-BE49-F238E27FC236}">
                    <a16:creationId xmlns:a16="http://schemas.microsoft.com/office/drawing/2014/main" id="{6F4F225E-EAA6-C749-A3CB-EED4A2A1EFFC}"/>
                  </a:ext>
                </a:extLst>
              </p:cNvPr>
              <p:cNvGrpSpPr/>
              <p:nvPr/>
            </p:nvGrpSpPr>
            <p:grpSpPr>
              <a:xfrm flipH="1">
                <a:off x="-1222209" y="5855719"/>
                <a:ext cx="417934" cy="417505"/>
                <a:chOff x="-1222209" y="5855719"/>
                <a:chExt cx="417934" cy="417505"/>
              </a:xfrm>
            </p:grpSpPr>
            <p:sp>
              <p:nvSpPr>
                <p:cNvPr id="107" name="Oval 106">
                  <a:extLst>
                    <a:ext uri="{FF2B5EF4-FFF2-40B4-BE49-F238E27FC236}">
                      <a16:creationId xmlns:a16="http://schemas.microsoft.com/office/drawing/2014/main" id="{4D68E96D-1476-094B-8B97-39251CE3D7AF}"/>
                    </a:ext>
                  </a:extLst>
                </p:cNvPr>
                <p:cNvSpPr/>
                <p:nvPr/>
              </p:nvSpPr>
              <p:spPr>
                <a:xfrm>
                  <a:off x="-942773" y="5855719"/>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8" name="Oval 107">
                  <a:extLst>
                    <a:ext uri="{FF2B5EF4-FFF2-40B4-BE49-F238E27FC236}">
                      <a16:creationId xmlns:a16="http://schemas.microsoft.com/office/drawing/2014/main" id="{FA049F95-E1EE-A24D-BFE3-47279275382B}"/>
                    </a:ext>
                  </a:extLst>
                </p:cNvPr>
                <p:cNvSpPr/>
                <p:nvPr/>
              </p:nvSpPr>
              <p:spPr>
                <a:xfrm>
                  <a:off x="-1222209" y="613472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grpSp>
          <p:nvGrpSpPr>
            <p:cNvPr id="130" name="Gruppieren 129">
              <a:extLst>
                <a:ext uri="{FF2B5EF4-FFF2-40B4-BE49-F238E27FC236}">
                  <a16:creationId xmlns:a16="http://schemas.microsoft.com/office/drawing/2014/main" id="{8B27495E-B737-D542-B6B3-E5DBA1B427A7}"/>
                </a:ext>
              </a:extLst>
            </p:cNvPr>
            <p:cNvGrpSpPr>
              <a:grpSpLocks noChangeAspect="1"/>
            </p:cNvGrpSpPr>
            <p:nvPr/>
          </p:nvGrpSpPr>
          <p:grpSpPr>
            <a:xfrm>
              <a:off x="2337433" y="9318324"/>
              <a:ext cx="360000" cy="360000"/>
              <a:chOff x="-1576109" y="2283500"/>
              <a:chExt cx="533890" cy="533890"/>
            </a:xfrm>
          </p:grpSpPr>
          <p:sp>
            <p:nvSpPr>
              <p:cNvPr id="131" name="Abgerundetes Rechteck 130">
                <a:extLst>
                  <a:ext uri="{FF2B5EF4-FFF2-40B4-BE49-F238E27FC236}">
                    <a16:creationId xmlns:a16="http://schemas.microsoft.com/office/drawing/2014/main" id="{53F1BFB4-F144-1E46-9AA9-CF56827DADC9}"/>
                  </a:ext>
                </a:extLst>
              </p:cNvPr>
              <p:cNvSpPr/>
              <p:nvPr/>
            </p:nvSpPr>
            <p:spPr>
              <a:xfrm>
                <a:off x="-1576109" y="2283500"/>
                <a:ext cx="533890" cy="533890"/>
              </a:xfrm>
              <a:prstGeom prst="round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2" name="Oval 131">
                <a:extLst>
                  <a:ext uri="{FF2B5EF4-FFF2-40B4-BE49-F238E27FC236}">
                    <a16:creationId xmlns:a16="http://schemas.microsoft.com/office/drawing/2014/main" id="{10946BBA-0ECE-F74D-BBE1-CEEF9E1402A8}"/>
                  </a:ext>
                </a:extLst>
              </p:cNvPr>
              <p:cNvSpPr/>
              <p:nvPr/>
            </p:nvSpPr>
            <p:spPr>
              <a:xfrm>
                <a:off x="-1242659" y="2340687"/>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Oval 132">
                <a:extLst>
                  <a:ext uri="{FF2B5EF4-FFF2-40B4-BE49-F238E27FC236}">
                    <a16:creationId xmlns:a16="http://schemas.microsoft.com/office/drawing/2014/main" id="{4B37FAA1-F0C2-4245-BC18-906D038A8686}"/>
                  </a:ext>
                </a:extLst>
              </p:cNvPr>
              <p:cNvSpPr/>
              <p:nvPr/>
            </p:nvSpPr>
            <p:spPr>
              <a:xfrm>
                <a:off x="-1378413" y="2481196"/>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4" name="Oval 133">
                <a:extLst>
                  <a:ext uri="{FF2B5EF4-FFF2-40B4-BE49-F238E27FC236}">
                    <a16:creationId xmlns:a16="http://schemas.microsoft.com/office/drawing/2014/main" id="{869A17BF-8275-934C-8E6A-B4CB4D720AC5}"/>
                  </a:ext>
                </a:extLst>
              </p:cNvPr>
              <p:cNvSpPr/>
              <p:nvPr/>
            </p:nvSpPr>
            <p:spPr>
              <a:xfrm>
                <a:off x="-1512263" y="2619694"/>
                <a:ext cx="138498" cy="1384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sp>
        <p:nvSpPr>
          <p:cNvPr id="136" name="Textfeld 135">
            <a:extLst>
              <a:ext uri="{FF2B5EF4-FFF2-40B4-BE49-F238E27FC236}">
                <a16:creationId xmlns:a16="http://schemas.microsoft.com/office/drawing/2014/main" id="{7CAED8A6-34FA-7D4F-8C26-A9C2B9FDED08}"/>
              </a:ext>
            </a:extLst>
          </p:cNvPr>
          <p:cNvSpPr txBox="1"/>
          <p:nvPr/>
        </p:nvSpPr>
        <p:spPr>
          <a:xfrm>
            <a:off x="3269229" y="8993428"/>
            <a:ext cx="201561" cy="461665"/>
          </a:xfrm>
          <a:prstGeom prst="rect">
            <a:avLst/>
          </a:prstGeom>
          <a:noFill/>
        </p:spPr>
        <p:txBody>
          <a:bodyPr wrap="square" rtlCol="0">
            <a:spAutoFit/>
          </a:bodyPr>
          <a:lstStyle/>
          <a:p>
            <a:r>
              <a:rPr lang="de-DE" sz="2400"/>
              <a:t>6</a:t>
            </a:r>
          </a:p>
        </p:txBody>
      </p:sp>
      <p:sp>
        <p:nvSpPr>
          <p:cNvPr id="139" name="Pfeil nach rechts 138">
            <a:extLst>
              <a:ext uri="{FF2B5EF4-FFF2-40B4-BE49-F238E27FC236}">
                <a16:creationId xmlns:a16="http://schemas.microsoft.com/office/drawing/2014/main" id="{C24011FD-DB8C-3F49-A93F-6E89CE68698D}"/>
              </a:ext>
            </a:extLst>
          </p:cNvPr>
          <p:cNvSpPr/>
          <p:nvPr/>
        </p:nvSpPr>
        <p:spPr>
          <a:xfrm>
            <a:off x="1868130" y="9138508"/>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0" name="Pfeil nach rechts 139">
            <a:extLst>
              <a:ext uri="{FF2B5EF4-FFF2-40B4-BE49-F238E27FC236}">
                <a16:creationId xmlns:a16="http://schemas.microsoft.com/office/drawing/2014/main" id="{62228CE2-FF61-C94F-87F0-EC560E3B5B7A}"/>
              </a:ext>
            </a:extLst>
          </p:cNvPr>
          <p:cNvSpPr/>
          <p:nvPr/>
        </p:nvSpPr>
        <p:spPr>
          <a:xfrm>
            <a:off x="3102081" y="9138508"/>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2" name="Textfeld 141">
            <a:extLst>
              <a:ext uri="{FF2B5EF4-FFF2-40B4-BE49-F238E27FC236}">
                <a16:creationId xmlns:a16="http://schemas.microsoft.com/office/drawing/2014/main" id="{8183DAF3-C1EC-8845-A728-4B353D6DBBA4}"/>
              </a:ext>
            </a:extLst>
          </p:cNvPr>
          <p:cNvSpPr txBox="1"/>
          <p:nvPr/>
        </p:nvSpPr>
        <p:spPr>
          <a:xfrm>
            <a:off x="211396" y="8993428"/>
            <a:ext cx="201561" cy="461665"/>
          </a:xfrm>
          <a:prstGeom prst="rect">
            <a:avLst/>
          </a:prstGeom>
          <a:noFill/>
        </p:spPr>
        <p:txBody>
          <a:bodyPr wrap="square" rtlCol="0">
            <a:spAutoFit/>
          </a:bodyPr>
          <a:lstStyle/>
          <a:p>
            <a:r>
              <a:rPr lang="de-DE" sz="2400"/>
              <a:t>2</a:t>
            </a:r>
          </a:p>
        </p:txBody>
      </p:sp>
      <p:sp>
        <p:nvSpPr>
          <p:cNvPr id="143" name="Pfeil nach rechts 142">
            <a:extLst>
              <a:ext uri="{FF2B5EF4-FFF2-40B4-BE49-F238E27FC236}">
                <a16:creationId xmlns:a16="http://schemas.microsoft.com/office/drawing/2014/main" id="{4441B592-7F16-BE48-9BC2-79A97D6E9193}"/>
              </a:ext>
            </a:extLst>
          </p:cNvPr>
          <p:cNvSpPr/>
          <p:nvPr/>
        </p:nvSpPr>
        <p:spPr>
          <a:xfrm>
            <a:off x="545693" y="9138508"/>
            <a:ext cx="201562" cy="1715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4" name="Abgerundetes Rechteck 143">
            <a:extLst>
              <a:ext uri="{FF2B5EF4-FFF2-40B4-BE49-F238E27FC236}">
                <a16:creationId xmlns:a16="http://schemas.microsoft.com/office/drawing/2014/main" id="{6DDA33C1-70CC-1348-B242-32C6F558F0CD}"/>
              </a:ext>
            </a:extLst>
          </p:cNvPr>
          <p:cNvSpPr/>
          <p:nvPr/>
        </p:nvSpPr>
        <p:spPr>
          <a:xfrm>
            <a:off x="206519" y="5681465"/>
            <a:ext cx="3720951" cy="2482662"/>
          </a:xfrm>
          <a:prstGeom prst="roundRect">
            <a:avLst>
              <a:gd name="adj" fmla="val 3753"/>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de-DE" sz="1100" dirty="0">
                <a:solidFill>
                  <a:schemeClr val="tx1"/>
                </a:solidFill>
              </a:rPr>
              <a:t>Für eine Epidemie mit einem </a:t>
            </a:r>
            <a:r>
              <a:rPr lang="de-DE" sz="1100" dirty="0" err="1">
                <a:solidFill>
                  <a:schemeClr val="tx1"/>
                </a:solidFill>
              </a:rPr>
              <a:t>Rt</a:t>
            </a:r>
            <a:r>
              <a:rPr lang="de-DE" sz="1100" dirty="0">
                <a:solidFill>
                  <a:schemeClr val="tx1"/>
                </a:solidFill>
              </a:rPr>
              <a:t> von 3,5 wirfst Du für jeden Infizierten im Zyklus Eins einen </a:t>
            </a:r>
            <a:r>
              <a:rPr lang="de-DE" sz="1100" dirty="0" err="1">
                <a:solidFill>
                  <a:schemeClr val="tx1"/>
                </a:solidFill>
              </a:rPr>
              <a:t>unmodifizierten</a:t>
            </a:r>
            <a:r>
              <a:rPr lang="de-DE" sz="1100" dirty="0">
                <a:solidFill>
                  <a:schemeClr val="tx1"/>
                </a:solidFill>
              </a:rPr>
              <a:t> W6 und bekommst in der Summe der Augenzahlen die Anzahl der Infizierten für den nächsten Zyklus.</a:t>
            </a:r>
          </a:p>
          <a:p>
            <a:pPr algn="just"/>
            <a:r>
              <a:rPr lang="de-DE" sz="1100" dirty="0">
                <a:solidFill>
                  <a:schemeClr val="tx1"/>
                </a:solidFill>
              </a:rPr>
              <a:t>Für ein </a:t>
            </a:r>
            <a:r>
              <a:rPr lang="de-DE" sz="1100" dirty="0" err="1">
                <a:solidFill>
                  <a:schemeClr val="tx1"/>
                </a:solidFill>
              </a:rPr>
              <a:t>Rt</a:t>
            </a:r>
            <a:r>
              <a:rPr lang="de-DE" sz="1100" dirty="0">
                <a:solidFill>
                  <a:schemeClr val="tx1"/>
                </a:solidFill>
              </a:rPr>
              <a:t> von 2,5 ziehen wir “Eins” von der Augenzahl jedes Würfels ab (</a:t>
            </a:r>
            <a:r>
              <a:rPr lang="de-DE" sz="1100" dirty="0" err="1">
                <a:solidFill>
                  <a:schemeClr val="tx1"/>
                </a:solidFill>
              </a:rPr>
              <a:t>Modifikator</a:t>
            </a:r>
            <a:r>
              <a:rPr lang="de-DE" sz="1100" dirty="0">
                <a:solidFill>
                  <a:schemeClr val="tx1"/>
                </a:solidFill>
              </a:rPr>
              <a:t> -1). Wir bekommen dann 1/6 * (0+1+2+3+4+5) = 2.5. Mit der gleichen Methode kriegen wir ein </a:t>
            </a:r>
            <a:r>
              <a:rPr lang="de-DE" sz="1100" dirty="0" err="1">
                <a:solidFill>
                  <a:schemeClr val="tx1"/>
                </a:solidFill>
              </a:rPr>
              <a:t>Rt</a:t>
            </a:r>
            <a:r>
              <a:rPr lang="de-DE" sz="1100" dirty="0">
                <a:solidFill>
                  <a:schemeClr val="tx1"/>
                </a:solidFill>
              </a:rPr>
              <a:t> von 1,7 für W6-2 (Ergebnisse unter Null zählen als Null): 1/6 * (0+0+1+2+3+4) = 1.666… </a:t>
            </a:r>
          </a:p>
          <a:p>
            <a:pPr algn="just"/>
            <a:r>
              <a:rPr lang="de-DE" sz="1100" dirty="0">
                <a:solidFill>
                  <a:schemeClr val="tx1"/>
                </a:solidFill>
              </a:rPr>
              <a:t>W6-3 ergibt ein </a:t>
            </a:r>
            <a:r>
              <a:rPr lang="de-DE" sz="1100" dirty="0" err="1">
                <a:solidFill>
                  <a:schemeClr val="tx1"/>
                </a:solidFill>
              </a:rPr>
              <a:t>Rt</a:t>
            </a:r>
            <a:r>
              <a:rPr lang="de-DE" sz="1100" dirty="0">
                <a:solidFill>
                  <a:schemeClr val="tx1"/>
                </a:solidFill>
              </a:rPr>
              <a:t> von 1 (1/6 * (0+0+0+1+2+3). Theoretisch heißt  das Gleichgewicht, also kein Zuwachs oder Abgang an Infizierten. Probiere mal aus, was das in der Simulation heißt!</a:t>
            </a:r>
          </a:p>
          <a:p>
            <a:pPr algn="just"/>
            <a:r>
              <a:rPr lang="de-DE" sz="1100" dirty="0">
                <a:solidFill>
                  <a:schemeClr val="tx1"/>
                </a:solidFill>
              </a:rPr>
              <a:t>W6-4 ergibt ein </a:t>
            </a:r>
            <a:r>
              <a:rPr lang="de-DE" sz="1100" dirty="0" err="1">
                <a:solidFill>
                  <a:schemeClr val="tx1"/>
                </a:solidFill>
              </a:rPr>
              <a:t>Rt</a:t>
            </a:r>
            <a:r>
              <a:rPr lang="de-DE" sz="1100" dirty="0">
                <a:solidFill>
                  <a:schemeClr val="tx1"/>
                </a:solidFill>
              </a:rPr>
              <a:t> von unter Eins. Rechne es aus! (Lösung auf der nächsten Seite)</a:t>
            </a:r>
          </a:p>
        </p:txBody>
      </p:sp>
      <p:pic>
        <p:nvPicPr>
          <p:cNvPr id="14" name="Grafik 13">
            <a:extLst>
              <a:ext uri="{FF2B5EF4-FFF2-40B4-BE49-F238E27FC236}">
                <a16:creationId xmlns:a16="http://schemas.microsoft.com/office/drawing/2014/main" id="{3A8ED6E8-5240-4041-A6D8-E4E488CCDFF7}"/>
              </a:ext>
            </a:extLst>
          </p:cNvPr>
          <p:cNvPicPr>
            <a:picLocks noChangeAspect="1"/>
          </p:cNvPicPr>
          <p:nvPr/>
        </p:nvPicPr>
        <p:blipFill>
          <a:blip r:embed="rId4"/>
          <a:stretch>
            <a:fillRect/>
          </a:stretch>
        </p:blipFill>
        <p:spPr>
          <a:xfrm>
            <a:off x="3637938" y="6968273"/>
            <a:ext cx="3088201" cy="2738507"/>
          </a:xfrm>
          <a:prstGeom prst="rect">
            <a:avLst/>
          </a:prstGeom>
        </p:spPr>
      </p:pic>
      <p:sp>
        <p:nvSpPr>
          <p:cNvPr id="6" name="Textfeld 5">
            <a:extLst>
              <a:ext uri="{FF2B5EF4-FFF2-40B4-BE49-F238E27FC236}">
                <a16:creationId xmlns:a16="http://schemas.microsoft.com/office/drawing/2014/main" id="{FDE4D3EF-8408-934D-B950-7D5BEDFBFFBD}"/>
              </a:ext>
            </a:extLst>
          </p:cNvPr>
          <p:cNvSpPr txBox="1"/>
          <p:nvPr/>
        </p:nvSpPr>
        <p:spPr>
          <a:xfrm>
            <a:off x="6561667" y="125741"/>
            <a:ext cx="296333" cy="215444"/>
          </a:xfrm>
          <a:prstGeom prst="rect">
            <a:avLst/>
          </a:prstGeom>
          <a:noFill/>
        </p:spPr>
        <p:txBody>
          <a:bodyPr wrap="square" rtlCol="0">
            <a:spAutoFit/>
          </a:bodyPr>
          <a:lstStyle/>
          <a:p>
            <a:r>
              <a:rPr lang="de-DE" sz="800" dirty="0"/>
              <a:t>v1</a:t>
            </a:r>
          </a:p>
        </p:txBody>
      </p:sp>
    </p:spTree>
    <p:extLst>
      <p:ext uri="{BB962C8B-B14F-4D97-AF65-F5344CB8AC3E}">
        <p14:creationId xmlns:p14="http://schemas.microsoft.com/office/powerpoint/2010/main" val="4198905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CFD131F8-1641-3F4A-843F-66AB4E63E57F}"/>
              </a:ext>
            </a:extLst>
          </p:cNvPr>
          <p:cNvGraphicFramePr>
            <a:graphicFrameLocks noGrp="1"/>
          </p:cNvGraphicFramePr>
          <p:nvPr>
            <p:extLst>
              <p:ext uri="{D42A27DB-BD31-4B8C-83A1-F6EECF244321}">
                <p14:modId xmlns:p14="http://schemas.microsoft.com/office/powerpoint/2010/main" val="268133486"/>
              </p:ext>
            </p:extLst>
          </p:nvPr>
        </p:nvGraphicFramePr>
        <p:xfrm>
          <a:off x="353959" y="213851"/>
          <a:ext cx="6233655" cy="5201352"/>
        </p:xfrm>
        <a:graphic>
          <a:graphicData uri="http://schemas.openxmlformats.org/drawingml/2006/table">
            <a:tbl>
              <a:tblPr firstRow="1" bandRow="1">
                <a:tableStyleId>{8799B23B-EC83-4686-B30A-512413B5E67A}</a:tableStyleId>
              </a:tblPr>
              <a:tblGrid>
                <a:gridCol w="1246731">
                  <a:extLst>
                    <a:ext uri="{9D8B030D-6E8A-4147-A177-3AD203B41FA5}">
                      <a16:colId xmlns:a16="http://schemas.microsoft.com/office/drawing/2014/main" val="2407329257"/>
                    </a:ext>
                  </a:extLst>
                </a:gridCol>
                <a:gridCol w="1246731">
                  <a:extLst>
                    <a:ext uri="{9D8B030D-6E8A-4147-A177-3AD203B41FA5}">
                      <a16:colId xmlns:a16="http://schemas.microsoft.com/office/drawing/2014/main" val="352467632"/>
                    </a:ext>
                  </a:extLst>
                </a:gridCol>
                <a:gridCol w="1246731">
                  <a:extLst>
                    <a:ext uri="{9D8B030D-6E8A-4147-A177-3AD203B41FA5}">
                      <a16:colId xmlns:a16="http://schemas.microsoft.com/office/drawing/2014/main" val="3327998982"/>
                    </a:ext>
                  </a:extLst>
                </a:gridCol>
                <a:gridCol w="1246731">
                  <a:extLst>
                    <a:ext uri="{9D8B030D-6E8A-4147-A177-3AD203B41FA5}">
                      <a16:colId xmlns:a16="http://schemas.microsoft.com/office/drawing/2014/main" val="1656325956"/>
                    </a:ext>
                  </a:extLst>
                </a:gridCol>
                <a:gridCol w="1246731">
                  <a:extLst>
                    <a:ext uri="{9D8B030D-6E8A-4147-A177-3AD203B41FA5}">
                      <a16:colId xmlns:a16="http://schemas.microsoft.com/office/drawing/2014/main" val="934939933"/>
                    </a:ext>
                  </a:extLst>
                </a:gridCol>
              </a:tblGrid>
              <a:tr h="1277907">
                <a:tc>
                  <a:txBody>
                    <a:bodyPr/>
                    <a:lstStyle/>
                    <a:p>
                      <a:r>
                        <a:rPr lang="de-DE" dirty="0"/>
                        <a:t>Generations-zyklus</a:t>
                      </a:r>
                    </a:p>
                  </a:txBody>
                  <a:tcPr anchor="ctr"/>
                </a:tc>
                <a:tc>
                  <a:txBody>
                    <a:bodyPr/>
                    <a:lstStyle/>
                    <a:p>
                      <a:r>
                        <a:rPr lang="de-DE" sz="2400" dirty="0" err="1"/>
                        <a:t>Rt</a:t>
                      </a:r>
                      <a:r>
                        <a:rPr lang="de-DE" sz="2400" dirty="0"/>
                        <a:t> 2.5</a:t>
                      </a:r>
                    </a:p>
                    <a:p>
                      <a:r>
                        <a:rPr lang="de-DE" sz="1200" dirty="0"/>
                        <a:t>Wirf für jede infizierte Person im aktuellen Zyklus einen W6-1</a:t>
                      </a:r>
                      <a:endParaRPr lang="de-DE" sz="1200" b="0" dirty="0"/>
                    </a:p>
                  </a:txBody>
                  <a:tcPr/>
                </a:tc>
                <a:tc>
                  <a:txBody>
                    <a:bodyPr/>
                    <a:lstStyle/>
                    <a:p>
                      <a:r>
                        <a:rPr lang="de-DE" sz="2400" dirty="0" err="1"/>
                        <a:t>Rt</a:t>
                      </a:r>
                      <a:r>
                        <a:rPr lang="de-DE" sz="2400" dirty="0"/>
                        <a:t> 1.7</a:t>
                      </a:r>
                    </a:p>
                    <a:p>
                      <a:r>
                        <a:rPr lang="de-DE" sz="1200" dirty="0"/>
                        <a:t>Wirf für jede infizierte Person im aktuellen Zyklus einen W6-2</a:t>
                      </a:r>
                      <a:endParaRPr lang="de-DE" sz="1200" b="0" dirty="0"/>
                    </a:p>
                  </a:txBody>
                  <a:tcPr/>
                </a:tc>
                <a:tc>
                  <a:txBody>
                    <a:bodyPr/>
                    <a:lstStyle/>
                    <a:p>
                      <a:r>
                        <a:rPr lang="de-DE" sz="2400" dirty="0" err="1"/>
                        <a:t>Rt</a:t>
                      </a:r>
                      <a:r>
                        <a:rPr lang="de-DE" sz="2400" dirty="0"/>
                        <a:t> 1</a:t>
                      </a:r>
                    </a:p>
                    <a:p>
                      <a:r>
                        <a:rPr lang="de-DE" sz="1200" dirty="0"/>
                        <a:t>Wirf für jede infizierte Person im aktuellen Zyklus einen W6-3</a:t>
                      </a:r>
                      <a:endParaRPr lang="de-DE" sz="1200" b="0" dirty="0"/>
                    </a:p>
                  </a:txBody>
                  <a:tcPr/>
                </a:tc>
                <a:tc>
                  <a:txBody>
                    <a:bodyPr/>
                    <a:lstStyle/>
                    <a:p>
                      <a:r>
                        <a:rPr lang="de-DE" sz="2400" dirty="0" err="1"/>
                        <a:t>Rt</a:t>
                      </a:r>
                      <a:r>
                        <a:rPr lang="de-DE" sz="2400" dirty="0"/>
                        <a:t> 0.5</a:t>
                      </a:r>
                    </a:p>
                    <a:p>
                      <a:r>
                        <a:rPr lang="de-DE" sz="1200" dirty="0"/>
                        <a:t>Wirf für jede infizierte Person im aktuellen Zyklus einen W6-4</a:t>
                      </a:r>
                      <a:endParaRPr lang="de-DE" sz="1200" b="0" dirty="0"/>
                    </a:p>
                  </a:txBody>
                  <a:tcPr/>
                </a:tc>
                <a:extLst>
                  <a:ext uri="{0D108BD9-81ED-4DB2-BD59-A6C34878D82A}">
                    <a16:rowId xmlns:a16="http://schemas.microsoft.com/office/drawing/2014/main" val="1692147897"/>
                  </a:ext>
                </a:extLst>
              </a:tr>
              <a:tr h="319146">
                <a:tc>
                  <a:txBody>
                    <a:bodyPr/>
                    <a:lstStyle/>
                    <a:p>
                      <a:pPr algn="ctr"/>
                      <a:r>
                        <a:rPr lang="de-DE" sz="1200" dirty="0"/>
                        <a:t>Null</a:t>
                      </a:r>
                    </a:p>
                  </a:txBody>
                  <a:tcPr anchor="ctr"/>
                </a:tc>
                <a:tc>
                  <a:txBody>
                    <a:bodyPr/>
                    <a:lstStyle/>
                    <a:p>
                      <a:pPr algn="ctr"/>
                      <a:r>
                        <a:rPr lang="de-DE" sz="1200" dirty="0"/>
                        <a:t>2</a:t>
                      </a:r>
                    </a:p>
                  </a:txBody>
                  <a:tcPr anchor="ctr"/>
                </a:tc>
                <a:tc>
                  <a:txBody>
                    <a:bodyPr/>
                    <a:lstStyle/>
                    <a:p>
                      <a:pPr algn="ctr"/>
                      <a:r>
                        <a:rPr lang="de-DE" sz="1200" dirty="0"/>
                        <a:t>2</a:t>
                      </a:r>
                    </a:p>
                  </a:txBody>
                  <a:tcPr anchor="ctr"/>
                </a:tc>
                <a:tc>
                  <a:txBody>
                    <a:bodyPr/>
                    <a:lstStyle/>
                    <a:p>
                      <a:pPr algn="ctr"/>
                      <a:r>
                        <a:rPr lang="de-DE" sz="1200" dirty="0"/>
                        <a:t>10</a:t>
                      </a:r>
                    </a:p>
                  </a:txBody>
                  <a:tcPr anchor="ctr"/>
                </a:tc>
                <a:tc>
                  <a:txBody>
                    <a:bodyPr/>
                    <a:lstStyle/>
                    <a:p>
                      <a:pPr algn="ctr"/>
                      <a:r>
                        <a:rPr lang="de-DE" sz="1200" dirty="0"/>
                        <a:t>35</a:t>
                      </a:r>
                    </a:p>
                  </a:txBody>
                  <a:tcPr anchor="ctr"/>
                </a:tc>
                <a:extLst>
                  <a:ext uri="{0D108BD9-81ED-4DB2-BD59-A6C34878D82A}">
                    <a16:rowId xmlns:a16="http://schemas.microsoft.com/office/drawing/2014/main" val="2747511588"/>
                  </a:ext>
                </a:extLst>
              </a:tr>
              <a:tr h="319146">
                <a:tc>
                  <a:txBody>
                    <a:bodyPr/>
                    <a:lstStyle/>
                    <a:p>
                      <a:pPr algn="ctr"/>
                      <a:r>
                        <a:rPr lang="de-DE" sz="1200" dirty="0"/>
                        <a:t>1</a:t>
                      </a:r>
                    </a:p>
                  </a:txBody>
                  <a:tcPr anchor="ctr"/>
                </a:tc>
                <a:tc>
                  <a:txBody>
                    <a:bodyPr/>
                    <a:lstStyle/>
                    <a:p>
                      <a:pPr algn="ctr"/>
                      <a:endParaRPr lang="de-DE" sz="1200" dirty="0"/>
                    </a:p>
                  </a:txBody>
                  <a:tcP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635501205"/>
                  </a:ext>
                </a:extLst>
              </a:tr>
              <a:tr h="319146">
                <a:tc>
                  <a:txBody>
                    <a:bodyPr/>
                    <a:lstStyle/>
                    <a:p>
                      <a:pPr algn="ctr"/>
                      <a:r>
                        <a:rPr lang="de-DE" sz="1200" dirty="0"/>
                        <a:t>2</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860495342"/>
                  </a:ext>
                </a:extLst>
              </a:tr>
              <a:tr h="319146">
                <a:tc>
                  <a:txBody>
                    <a:bodyPr/>
                    <a:lstStyle/>
                    <a:p>
                      <a:pPr algn="ctr"/>
                      <a:r>
                        <a:rPr lang="de-DE" sz="1200" dirty="0"/>
                        <a:t>3</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1591147759"/>
                  </a:ext>
                </a:extLst>
              </a:tr>
              <a:tr h="319146">
                <a:tc>
                  <a:txBody>
                    <a:bodyPr/>
                    <a:lstStyle/>
                    <a:p>
                      <a:pPr algn="ctr"/>
                      <a:r>
                        <a:rPr lang="de-DE" sz="1200" dirty="0"/>
                        <a:t>4</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509774176"/>
                  </a:ext>
                </a:extLst>
              </a:tr>
              <a:tr h="319146">
                <a:tc>
                  <a:txBody>
                    <a:bodyPr/>
                    <a:lstStyle/>
                    <a:p>
                      <a:pPr algn="ctr"/>
                      <a:r>
                        <a:rPr lang="de-DE" sz="1200" dirty="0"/>
                        <a:t>5</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560493788"/>
                  </a:ext>
                </a:extLst>
              </a:tr>
              <a:tr h="319146">
                <a:tc>
                  <a:txBody>
                    <a:bodyPr/>
                    <a:lstStyle/>
                    <a:p>
                      <a:pPr algn="ctr"/>
                      <a:r>
                        <a:rPr lang="de-DE" sz="1200" dirty="0"/>
                        <a:t>6</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948790138"/>
                  </a:ext>
                </a:extLst>
              </a:tr>
              <a:tr h="319146">
                <a:tc>
                  <a:txBody>
                    <a:bodyPr/>
                    <a:lstStyle/>
                    <a:p>
                      <a:pPr algn="ctr"/>
                      <a:r>
                        <a:rPr lang="de-DE" sz="1200" dirty="0"/>
                        <a:t>7</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4065739364"/>
                  </a:ext>
                </a:extLst>
              </a:tr>
              <a:tr h="319146">
                <a:tc>
                  <a:txBody>
                    <a:bodyPr/>
                    <a:lstStyle/>
                    <a:p>
                      <a:pPr algn="ctr"/>
                      <a:r>
                        <a:rPr lang="de-DE" sz="1200" dirty="0"/>
                        <a:t>8</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11323283"/>
                  </a:ext>
                </a:extLst>
              </a:tr>
              <a:tr h="319146">
                <a:tc>
                  <a:txBody>
                    <a:bodyPr/>
                    <a:lstStyle/>
                    <a:p>
                      <a:pPr algn="ctr"/>
                      <a:r>
                        <a:rPr lang="de-DE" sz="1200" dirty="0"/>
                        <a:t>9</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731046533"/>
                  </a:ext>
                </a:extLst>
              </a:tr>
              <a:tr h="319146">
                <a:tc>
                  <a:txBody>
                    <a:bodyPr/>
                    <a:lstStyle/>
                    <a:p>
                      <a:pPr algn="ctr"/>
                      <a:r>
                        <a:rPr lang="de-DE" sz="1200" dirty="0"/>
                        <a:t>10</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1745703650"/>
                  </a:ext>
                </a:extLst>
              </a:tr>
              <a:tr h="319146">
                <a:tc>
                  <a:txBody>
                    <a:bodyPr/>
                    <a:lstStyle/>
                    <a:p>
                      <a:pPr algn="ctr"/>
                      <a:r>
                        <a:rPr lang="de-DE" sz="1200" dirty="0"/>
                        <a:t>11</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729368220"/>
                  </a:ext>
                </a:extLst>
              </a:tr>
            </a:tbl>
          </a:graphicData>
        </a:graphic>
      </p:graphicFrame>
      <p:graphicFrame>
        <p:nvGraphicFramePr>
          <p:cNvPr id="6" name="Diagramm 5">
            <a:extLst>
              <a:ext uri="{FF2B5EF4-FFF2-40B4-BE49-F238E27FC236}">
                <a16:creationId xmlns:a16="http://schemas.microsoft.com/office/drawing/2014/main" id="{3D5B825D-7E36-2D45-8693-55D4EB3CA8D4}"/>
              </a:ext>
            </a:extLst>
          </p:cNvPr>
          <p:cNvGraphicFramePr/>
          <p:nvPr>
            <p:extLst/>
          </p:nvPr>
        </p:nvGraphicFramePr>
        <p:xfrm>
          <a:off x="582562" y="5741233"/>
          <a:ext cx="5129980" cy="391158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feld 1">
            <a:extLst>
              <a:ext uri="{FF2B5EF4-FFF2-40B4-BE49-F238E27FC236}">
                <a16:creationId xmlns:a16="http://schemas.microsoft.com/office/drawing/2014/main" id="{2C0CB8A5-38C8-8C44-AA7A-1B84CA0371E0}"/>
              </a:ext>
            </a:extLst>
          </p:cNvPr>
          <p:cNvSpPr txBox="1"/>
          <p:nvPr/>
        </p:nvSpPr>
        <p:spPr>
          <a:xfrm>
            <a:off x="5644806" y="6270849"/>
            <a:ext cx="1069258" cy="4522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100" dirty="0">
                <a:solidFill>
                  <a:srgbClr val="FF0000"/>
                </a:solidFill>
              </a:rPr>
              <a:t>Intensivbetten-</a:t>
            </a:r>
          </a:p>
          <a:p>
            <a:r>
              <a:rPr lang="de-DE" dirty="0" err="1">
                <a:solidFill>
                  <a:srgbClr val="FF0000"/>
                </a:solidFill>
              </a:rPr>
              <a:t>kapazität</a:t>
            </a:r>
            <a:endParaRPr lang="de-DE" sz="1100" dirty="0">
              <a:solidFill>
                <a:srgbClr val="FF0000"/>
              </a:solidFill>
            </a:endParaRPr>
          </a:p>
        </p:txBody>
      </p:sp>
    </p:spTree>
    <p:extLst>
      <p:ext uri="{BB962C8B-B14F-4D97-AF65-F5344CB8AC3E}">
        <p14:creationId xmlns:p14="http://schemas.microsoft.com/office/powerpoint/2010/main" val="204889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4">
            <a:extLst>
              <a:ext uri="{FF2B5EF4-FFF2-40B4-BE49-F238E27FC236}">
                <a16:creationId xmlns:a16="http://schemas.microsoft.com/office/drawing/2014/main" id="{CFD131F8-1641-3F4A-843F-66AB4E63E57F}"/>
              </a:ext>
            </a:extLst>
          </p:cNvPr>
          <p:cNvGraphicFramePr>
            <a:graphicFrameLocks noGrp="1"/>
          </p:cNvGraphicFramePr>
          <p:nvPr>
            <p:extLst>
              <p:ext uri="{D42A27DB-BD31-4B8C-83A1-F6EECF244321}">
                <p14:modId xmlns:p14="http://schemas.microsoft.com/office/powerpoint/2010/main" val="569908067"/>
              </p:ext>
            </p:extLst>
          </p:nvPr>
        </p:nvGraphicFramePr>
        <p:xfrm>
          <a:off x="353959" y="469934"/>
          <a:ext cx="6233655" cy="5839644"/>
        </p:xfrm>
        <a:graphic>
          <a:graphicData uri="http://schemas.openxmlformats.org/drawingml/2006/table">
            <a:tbl>
              <a:tblPr firstRow="1" bandRow="1">
                <a:tableStyleId>{8799B23B-EC83-4686-B30A-512413B5E67A}</a:tableStyleId>
              </a:tblPr>
              <a:tblGrid>
                <a:gridCol w="1246731">
                  <a:extLst>
                    <a:ext uri="{9D8B030D-6E8A-4147-A177-3AD203B41FA5}">
                      <a16:colId xmlns:a16="http://schemas.microsoft.com/office/drawing/2014/main" val="2407329257"/>
                    </a:ext>
                  </a:extLst>
                </a:gridCol>
                <a:gridCol w="1246731">
                  <a:extLst>
                    <a:ext uri="{9D8B030D-6E8A-4147-A177-3AD203B41FA5}">
                      <a16:colId xmlns:a16="http://schemas.microsoft.com/office/drawing/2014/main" val="352467632"/>
                    </a:ext>
                  </a:extLst>
                </a:gridCol>
                <a:gridCol w="1246731">
                  <a:extLst>
                    <a:ext uri="{9D8B030D-6E8A-4147-A177-3AD203B41FA5}">
                      <a16:colId xmlns:a16="http://schemas.microsoft.com/office/drawing/2014/main" val="3327998982"/>
                    </a:ext>
                  </a:extLst>
                </a:gridCol>
                <a:gridCol w="1246731">
                  <a:extLst>
                    <a:ext uri="{9D8B030D-6E8A-4147-A177-3AD203B41FA5}">
                      <a16:colId xmlns:a16="http://schemas.microsoft.com/office/drawing/2014/main" val="1656325956"/>
                    </a:ext>
                  </a:extLst>
                </a:gridCol>
                <a:gridCol w="1246731">
                  <a:extLst>
                    <a:ext uri="{9D8B030D-6E8A-4147-A177-3AD203B41FA5}">
                      <a16:colId xmlns:a16="http://schemas.microsoft.com/office/drawing/2014/main" val="934939933"/>
                    </a:ext>
                  </a:extLst>
                </a:gridCol>
              </a:tblGrid>
              <a:tr h="1277907">
                <a:tc>
                  <a:txBody>
                    <a:bodyPr/>
                    <a:lstStyle/>
                    <a:p>
                      <a:r>
                        <a:rPr lang="de-DE" dirty="0"/>
                        <a:t>Generations-zyklus</a:t>
                      </a:r>
                    </a:p>
                  </a:txBody>
                  <a:tcPr anchor="ctr"/>
                </a:tc>
                <a:tc>
                  <a:txBody>
                    <a:bodyPr/>
                    <a:lstStyle/>
                    <a:p>
                      <a:r>
                        <a:rPr lang="de-DE" sz="2400" dirty="0" err="1"/>
                        <a:t>Rt</a:t>
                      </a:r>
                      <a:r>
                        <a:rPr lang="de-DE" sz="2400" dirty="0"/>
                        <a:t> 2.5</a:t>
                      </a:r>
                    </a:p>
                    <a:p>
                      <a:r>
                        <a:rPr lang="de-DE" sz="1200" dirty="0"/>
                        <a:t>Wirf für jede infizierte Person im aktuellen Zyklus einen W6-1</a:t>
                      </a:r>
                      <a:endParaRPr lang="de-DE" sz="1200" b="0" dirty="0"/>
                    </a:p>
                  </a:txBody>
                  <a:tcPr/>
                </a:tc>
                <a:tc>
                  <a:txBody>
                    <a:bodyPr/>
                    <a:lstStyle/>
                    <a:p>
                      <a:r>
                        <a:rPr lang="de-DE" sz="2400" dirty="0" err="1"/>
                        <a:t>Rt</a:t>
                      </a:r>
                      <a:r>
                        <a:rPr lang="de-DE" sz="2400" dirty="0"/>
                        <a:t> 1.7</a:t>
                      </a:r>
                    </a:p>
                    <a:p>
                      <a:r>
                        <a:rPr lang="de-DE" sz="1200" dirty="0"/>
                        <a:t>Wirf für jede infizierte Person im aktuellen Zyklus einen W6-2</a:t>
                      </a:r>
                      <a:endParaRPr lang="de-DE" sz="1200" b="0" dirty="0"/>
                    </a:p>
                  </a:txBody>
                  <a:tcPr/>
                </a:tc>
                <a:tc>
                  <a:txBody>
                    <a:bodyPr/>
                    <a:lstStyle/>
                    <a:p>
                      <a:r>
                        <a:rPr lang="de-DE" sz="2400" dirty="0" err="1"/>
                        <a:t>Rt</a:t>
                      </a:r>
                      <a:r>
                        <a:rPr lang="de-DE" sz="2400" dirty="0"/>
                        <a:t> 1</a:t>
                      </a:r>
                    </a:p>
                    <a:p>
                      <a:r>
                        <a:rPr lang="de-DE" sz="1200" dirty="0"/>
                        <a:t>Wirf für jede infizierte Person im aktuellen Zyklus einen W6-3</a:t>
                      </a:r>
                      <a:endParaRPr lang="de-DE" sz="1200" b="0" dirty="0"/>
                    </a:p>
                  </a:txBody>
                  <a:tcPr/>
                </a:tc>
                <a:tc>
                  <a:txBody>
                    <a:bodyPr/>
                    <a:lstStyle/>
                    <a:p>
                      <a:r>
                        <a:rPr lang="de-DE" sz="2400" dirty="0" err="1"/>
                        <a:t>Rt</a:t>
                      </a:r>
                      <a:r>
                        <a:rPr lang="de-DE" sz="2400" dirty="0"/>
                        <a:t> 0.5</a:t>
                      </a:r>
                    </a:p>
                    <a:p>
                      <a:r>
                        <a:rPr lang="de-DE" sz="1200" dirty="0"/>
                        <a:t>Wirf für jede infizierte Person im aktuellen Zyklus einen W6-4</a:t>
                      </a:r>
                      <a:endParaRPr lang="de-DE" sz="1200" b="0" dirty="0"/>
                    </a:p>
                  </a:txBody>
                  <a:tcPr/>
                </a:tc>
                <a:extLst>
                  <a:ext uri="{0D108BD9-81ED-4DB2-BD59-A6C34878D82A}">
                    <a16:rowId xmlns:a16="http://schemas.microsoft.com/office/drawing/2014/main" val="1692147897"/>
                  </a:ext>
                </a:extLst>
              </a:tr>
              <a:tr h="319146">
                <a:tc>
                  <a:txBody>
                    <a:bodyPr/>
                    <a:lstStyle/>
                    <a:p>
                      <a:pPr algn="ctr"/>
                      <a:r>
                        <a:rPr lang="de-DE" sz="1200" dirty="0"/>
                        <a:t>Zero</a:t>
                      </a:r>
                    </a:p>
                  </a:txBody>
                  <a:tcPr anchor="ctr"/>
                </a:tc>
                <a:tc>
                  <a:txBody>
                    <a:bodyPr/>
                    <a:lstStyle/>
                    <a:p>
                      <a:pPr algn="ctr"/>
                      <a:r>
                        <a:rPr lang="de-DE" sz="1200" dirty="0"/>
                        <a:t>3</a:t>
                      </a:r>
                    </a:p>
                  </a:txBody>
                  <a:tcPr anchor="ctr"/>
                </a:tc>
                <a:tc>
                  <a:txBody>
                    <a:bodyPr/>
                    <a:lstStyle/>
                    <a:p>
                      <a:pPr algn="ctr"/>
                      <a:endParaRPr lang="de-DE" sz="1200" dirty="0"/>
                    </a:p>
                  </a:txBody>
                  <a:tcPr anchor="ctr"/>
                </a:tc>
                <a:tc>
                  <a:txBody>
                    <a:bodyPr/>
                    <a:lstStyle/>
                    <a:p>
                      <a:pPr algn="ctr"/>
                      <a:endParaRPr lang="de-DE" sz="1200" dirty="0"/>
                    </a:p>
                  </a:txBody>
                  <a:tcPr anchor="ctr"/>
                </a:tc>
                <a:tc>
                  <a:txBody>
                    <a:bodyPr/>
                    <a:lstStyle/>
                    <a:p>
                      <a:pPr algn="ctr"/>
                      <a:endParaRPr lang="de-DE" sz="1200" dirty="0"/>
                    </a:p>
                  </a:txBody>
                  <a:tcPr anchor="ctr"/>
                </a:tc>
                <a:extLst>
                  <a:ext uri="{0D108BD9-81ED-4DB2-BD59-A6C34878D82A}">
                    <a16:rowId xmlns:a16="http://schemas.microsoft.com/office/drawing/2014/main" val="2747511588"/>
                  </a:ext>
                </a:extLst>
              </a:tr>
              <a:tr h="319146">
                <a:tc>
                  <a:txBody>
                    <a:bodyPr/>
                    <a:lstStyle/>
                    <a:p>
                      <a:pPr algn="ctr"/>
                      <a:r>
                        <a:rPr lang="de-DE" sz="1200" dirty="0"/>
                        <a:t>1</a:t>
                      </a:r>
                    </a:p>
                  </a:txBody>
                  <a:tcPr anchor="ctr"/>
                </a:tc>
                <a:tc>
                  <a:txBody>
                    <a:bodyPr/>
                    <a:lstStyle/>
                    <a:p>
                      <a:pPr algn="ctr"/>
                      <a:endParaRPr lang="de-DE" sz="1200" dirty="0"/>
                    </a:p>
                  </a:txBody>
                  <a:tcP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635501205"/>
                  </a:ext>
                </a:extLst>
              </a:tr>
              <a:tr h="319146">
                <a:tc>
                  <a:txBody>
                    <a:bodyPr/>
                    <a:lstStyle/>
                    <a:p>
                      <a:pPr algn="ctr"/>
                      <a:r>
                        <a:rPr lang="de-DE" sz="1200" dirty="0"/>
                        <a:t>2</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860495342"/>
                  </a:ext>
                </a:extLst>
              </a:tr>
              <a:tr h="319146">
                <a:tc>
                  <a:txBody>
                    <a:bodyPr/>
                    <a:lstStyle/>
                    <a:p>
                      <a:pPr algn="ctr"/>
                      <a:r>
                        <a:rPr lang="de-DE" sz="1200" dirty="0"/>
                        <a:t>3</a:t>
                      </a:r>
                    </a:p>
                  </a:txBody>
                  <a:tcPr anchor="ct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1591147759"/>
                  </a:ext>
                </a:extLst>
              </a:tr>
              <a:tr h="319146">
                <a:tc>
                  <a:txBody>
                    <a:bodyPr/>
                    <a:lstStyle/>
                    <a:p>
                      <a:pPr algn="ctr"/>
                      <a:r>
                        <a:rPr lang="de-DE" sz="1200" dirty="0"/>
                        <a:t>4</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3509774176"/>
                  </a:ext>
                </a:extLst>
              </a:tr>
              <a:tr h="319146">
                <a:tc>
                  <a:txBody>
                    <a:bodyPr/>
                    <a:lstStyle/>
                    <a:p>
                      <a:pPr algn="ctr"/>
                      <a:r>
                        <a:rPr lang="de-DE" sz="1200" dirty="0"/>
                        <a:t>5</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a:p>
                  </a:txBody>
                  <a:tcPr/>
                </a:tc>
                <a:extLst>
                  <a:ext uri="{0D108BD9-81ED-4DB2-BD59-A6C34878D82A}">
                    <a16:rowId xmlns:a16="http://schemas.microsoft.com/office/drawing/2014/main" val="560493788"/>
                  </a:ext>
                </a:extLst>
              </a:tr>
              <a:tr h="319146">
                <a:tc>
                  <a:txBody>
                    <a:bodyPr/>
                    <a:lstStyle/>
                    <a:p>
                      <a:pPr algn="ctr"/>
                      <a:r>
                        <a:rPr lang="de-DE" sz="1200" dirty="0"/>
                        <a:t>6</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948790138"/>
                  </a:ext>
                </a:extLst>
              </a:tr>
              <a:tr h="319146">
                <a:tc>
                  <a:txBody>
                    <a:bodyPr/>
                    <a:lstStyle/>
                    <a:p>
                      <a:pPr algn="ctr"/>
                      <a:r>
                        <a:rPr lang="de-DE" sz="1200" dirty="0"/>
                        <a:t>7</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4065739364"/>
                  </a:ext>
                </a:extLst>
              </a:tr>
              <a:tr h="319146">
                <a:tc>
                  <a:txBody>
                    <a:bodyPr/>
                    <a:lstStyle/>
                    <a:p>
                      <a:pPr algn="ctr"/>
                      <a:r>
                        <a:rPr lang="de-DE" sz="1200" dirty="0"/>
                        <a:t>8</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11323283"/>
                  </a:ext>
                </a:extLst>
              </a:tr>
              <a:tr h="319146">
                <a:tc>
                  <a:txBody>
                    <a:bodyPr/>
                    <a:lstStyle/>
                    <a:p>
                      <a:pPr algn="ctr"/>
                      <a:r>
                        <a:rPr lang="de-DE" sz="1200" dirty="0"/>
                        <a:t>9</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731046533"/>
                  </a:ext>
                </a:extLst>
              </a:tr>
              <a:tr h="319146">
                <a:tc>
                  <a:txBody>
                    <a:bodyPr/>
                    <a:lstStyle/>
                    <a:p>
                      <a:pPr algn="ctr"/>
                      <a:r>
                        <a:rPr lang="de-DE" sz="1200" dirty="0"/>
                        <a:t>10</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1745703650"/>
                  </a:ext>
                </a:extLst>
              </a:tr>
              <a:tr h="319146">
                <a:tc>
                  <a:txBody>
                    <a:bodyPr/>
                    <a:lstStyle/>
                    <a:p>
                      <a:pPr algn="ctr"/>
                      <a:r>
                        <a:rPr lang="de-DE" sz="1200" dirty="0"/>
                        <a:t>11</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729368220"/>
                  </a:ext>
                </a:extLst>
              </a:tr>
              <a:tr h="319146">
                <a:tc>
                  <a:txBody>
                    <a:bodyPr/>
                    <a:lstStyle/>
                    <a:p>
                      <a:pPr algn="ctr"/>
                      <a:r>
                        <a:rPr lang="de-DE" sz="1200" dirty="0"/>
                        <a:t>12</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3846672920"/>
                  </a:ext>
                </a:extLst>
              </a:tr>
              <a:tr h="319146">
                <a:tc>
                  <a:txBody>
                    <a:bodyPr/>
                    <a:lstStyle/>
                    <a:p>
                      <a:pPr algn="ctr"/>
                      <a:r>
                        <a:rPr lang="de-DE" sz="1200" dirty="0"/>
                        <a:t>13</a:t>
                      </a:r>
                    </a:p>
                  </a:txBody>
                  <a:tcPr anchor="ctr"/>
                </a:tc>
                <a:tc>
                  <a:txBody>
                    <a:bodyPr/>
                    <a:lstStyle/>
                    <a:p>
                      <a:pPr algn="ctr"/>
                      <a:endParaRPr lang="de-DE" sz="1200"/>
                    </a:p>
                  </a:txBody>
                  <a:tcPr/>
                </a:tc>
                <a:tc>
                  <a:txBody>
                    <a:bodyPr/>
                    <a:lstStyle/>
                    <a:p>
                      <a:pPr algn="ctr"/>
                      <a:endParaRPr lang="de-DE" sz="1200" dirty="0"/>
                    </a:p>
                  </a:txBody>
                  <a:tcPr/>
                </a:tc>
                <a:tc>
                  <a:txBody>
                    <a:bodyPr/>
                    <a:lstStyle/>
                    <a:p>
                      <a:pPr algn="ctr"/>
                      <a:endParaRPr lang="de-DE" sz="1200" dirty="0"/>
                    </a:p>
                  </a:txBody>
                  <a:tcPr/>
                </a:tc>
                <a:tc>
                  <a:txBody>
                    <a:bodyPr/>
                    <a:lstStyle/>
                    <a:p>
                      <a:pPr algn="ctr"/>
                      <a:endParaRPr lang="de-DE" sz="1200" dirty="0"/>
                    </a:p>
                  </a:txBody>
                  <a:tcPr/>
                </a:tc>
                <a:extLst>
                  <a:ext uri="{0D108BD9-81ED-4DB2-BD59-A6C34878D82A}">
                    <a16:rowId xmlns:a16="http://schemas.microsoft.com/office/drawing/2014/main" val="229108917"/>
                  </a:ext>
                </a:extLst>
              </a:tr>
            </a:tbl>
          </a:graphicData>
        </a:graphic>
      </p:graphicFrame>
      <p:graphicFrame>
        <p:nvGraphicFramePr>
          <p:cNvPr id="6" name="Diagramm 5">
            <a:extLst>
              <a:ext uri="{FF2B5EF4-FFF2-40B4-BE49-F238E27FC236}">
                <a16:creationId xmlns:a16="http://schemas.microsoft.com/office/drawing/2014/main" id="{3D5B825D-7E36-2D45-8693-55D4EB3CA8D4}"/>
              </a:ext>
            </a:extLst>
          </p:cNvPr>
          <p:cNvGraphicFramePr/>
          <p:nvPr>
            <p:extLst>
              <p:ext uri="{D42A27DB-BD31-4B8C-83A1-F6EECF244321}">
                <p14:modId xmlns:p14="http://schemas.microsoft.com/office/powerpoint/2010/main" val="1198474013"/>
              </p:ext>
            </p:extLst>
          </p:nvPr>
        </p:nvGraphicFramePr>
        <p:xfrm>
          <a:off x="582562" y="6388682"/>
          <a:ext cx="5129980" cy="3400301"/>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uppieren 1">
            <a:extLst>
              <a:ext uri="{FF2B5EF4-FFF2-40B4-BE49-F238E27FC236}">
                <a16:creationId xmlns:a16="http://schemas.microsoft.com/office/drawing/2014/main" id="{3CB395F6-02CD-9943-8AFA-8C1E506BD20A}"/>
              </a:ext>
            </a:extLst>
          </p:cNvPr>
          <p:cNvGrpSpPr/>
          <p:nvPr/>
        </p:nvGrpSpPr>
        <p:grpSpPr>
          <a:xfrm>
            <a:off x="1584960" y="1841043"/>
            <a:ext cx="4978270" cy="4454321"/>
            <a:chOff x="1584960" y="1644920"/>
            <a:chExt cx="4978270" cy="4454321"/>
          </a:xfrm>
        </p:grpSpPr>
        <p:cxnSp>
          <p:nvCxnSpPr>
            <p:cNvPr id="3" name="Gerade Verbindung 2">
              <a:extLst>
                <a:ext uri="{FF2B5EF4-FFF2-40B4-BE49-F238E27FC236}">
                  <a16:creationId xmlns:a16="http://schemas.microsoft.com/office/drawing/2014/main" id="{161DC0F8-A18C-1847-A6E8-B5B952AE2F86}"/>
                </a:ext>
              </a:extLst>
            </p:cNvPr>
            <p:cNvCxnSpPr/>
            <p:nvPr/>
          </p:nvCxnSpPr>
          <p:spPr>
            <a:xfrm flipV="1">
              <a:off x="2837499"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DE9075C9-EC21-E347-B94F-6232F619C09A}"/>
                </a:ext>
              </a:extLst>
            </p:cNvPr>
            <p:cNvCxnSpPr/>
            <p:nvPr/>
          </p:nvCxnSpPr>
          <p:spPr>
            <a:xfrm flipV="1">
              <a:off x="4063870"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a:extLst>
                <a:ext uri="{FF2B5EF4-FFF2-40B4-BE49-F238E27FC236}">
                  <a16:creationId xmlns:a16="http://schemas.microsoft.com/office/drawing/2014/main" id="{ACF7DFB2-A0AF-634B-9A7E-053A637ACEE3}"/>
                </a:ext>
              </a:extLst>
            </p:cNvPr>
            <p:cNvCxnSpPr/>
            <p:nvPr/>
          </p:nvCxnSpPr>
          <p:spPr>
            <a:xfrm flipV="1">
              <a:off x="5310502" y="164492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a:extLst>
                <a:ext uri="{FF2B5EF4-FFF2-40B4-BE49-F238E27FC236}">
                  <a16:creationId xmlns:a16="http://schemas.microsoft.com/office/drawing/2014/main" id="{0CFBF0D4-91F4-0445-91DD-4906195D4CBC}"/>
                </a:ext>
              </a:extLst>
            </p:cNvPr>
            <p:cNvCxnSpPr/>
            <p:nvPr/>
          </p:nvCxnSpPr>
          <p:spPr>
            <a:xfrm flipV="1">
              <a:off x="2837499"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9">
              <a:extLst>
                <a:ext uri="{FF2B5EF4-FFF2-40B4-BE49-F238E27FC236}">
                  <a16:creationId xmlns:a16="http://schemas.microsoft.com/office/drawing/2014/main" id="{3770EF1A-98BD-E544-B31A-B81BC4E2386A}"/>
                </a:ext>
              </a:extLst>
            </p:cNvPr>
            <p:cNvCxnSpPr/>
            <p:nvPr/>
          </p:nvCxnSpPr>
          <p:spPr>
            <a:xfrm flipV="1">
              <a:off x="4063870"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6F23278B-2B60-C945-8AC4-F3944D8A11FA}"/>
                </a:ext>
              </a:extLst>
            </p:cNvPr>
            <p:cNvCxnSpPr/>
            <p:nvPr/>
          </p:nvCxnSpPr>
          <p:spPr>
            <a:xfrm flipV="1">
              <a:off x="5310502" y="1961912"/>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 Verbindung 11">
              <a:extLst>
                <a:ext uri="{FF2B5EF4-FFF2-40B4-BE49-F238E27FC236}">
                  <a16:creationId xmlns:a16="http://schemas.microsoft.com/office/drawing/2014/main" id="{2209E6DF-0F21-0741-987D-EC2C7E11E66B}"/>
                </a:ext>
              </a:extLst>
            </p:cNvPr>
            <p:cNvCxnSpPr/>
            <p:nvPr/>
          </p:nvCxnSpPr>
          <p:spPr>
            <a:xfrm flipV="1">
              <a:off x="2837499"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a16="http://schemas.microsoft.com/office/drawing/2014/main" id="{86A3E536-1534-1540-958D-DB1EE981A826}"/>
                </a:ext>
              </a:extLst>
            </p:cNvPr>
            <p:cNvCxnSpPr/>
            <p:nvPr/>
          </p:nvCxnSpPr>
          <p:spPr>
            <a:xfrm flipV="1">
              <a:off x="4063870"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0CC41ECA-1AD4-BC47-994A-A2CFF0C6E3DF}"/>
                </a:ext>
              </a:extLst>
            </p:cNvPr>
            <p:cNvCxnSpPr/>
            <p:nvPr/>
          </p:nvCxnSpPr>
          <p:spPr>
            <a:xfrm flipV="1">
              <a:off x="5310502" y="2288048"/>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Gerade Verbindung 14">
              <a:extLst>
                <a:ext uri="{FF2B5EF4-FFF2-40B4-BE49-F238E27FC236}">
                  <a16:creationId xmlns:a16="http://schemas.microsoft.com/office/drawing/2014/main" id="{F3B4545D-4942-164B-848D-8CE7F0A26DC1}"/>
                </a:ext>
              </a:extLst>
            </p:cNvPr>
            <p:cNvCxnSpPr/>
            <p:nvPr/>
          </p:nvCxnSpPr>
          <p:spPr>
            <a:xfrm flipV="1">
              <a:off x="1584960"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 Verbindung 15">
              <a:extLst>
                <a:ext uri="{FF2B5EF4-FFF2-40B4-BE49-F238E27FC236}">
                  <a16:creationId xmlns:a16="http://schemas.microsoft.com/office/drawing/2014/main" id="{E0411EAA-F6B2-BF4E-A22A-91BFE18085A9}"/>
                </a:ext>
              </a:extLst>
            </p:cNvPr>
            <p:cNvCxnSpPr/>
            <p:nvPr/>
          </p:nvCxnSpPr>
          <p:spPr>
            <a:xfrm flipV="1">
              <a:off x="1584960"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Gerade Verbindung 16">
              <a:extLst>
                <a:ext uri="{FF2B5EF4-FFF2-40B4-BE49-F238E27FC236}">
                  <a16:creationId xmlns:a16="http://schemas.microsoft.com/office/drawing/2014/main" id="{F456F349-D6A0-C441-840C-9242DCC2A504}"/>
                </a:ext>
              </a:extLst>
            </p:cNvPr>
            <p:cNvCxnSpPr/>
            <p:nvPr/>
          </p:nvCxnSpPr>
          <p:spPr>
            <a:xfrm flipV="1">
              <a:off x="1584960"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79C58B78-8B4F-D944-9E1E-A99177FA2FFE}"/>
                </a:ext>
              </a:extLst>
            </p:cNvPr>
            <p:cNvCxnSpPr/>
            <p:nvPr/>
          </p:nvCxnSpPr>
          <p:spPr>
            <a:xfrm flipV="1">
              <a:off x="4063870"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Gerade Verbindung 18">
              <a:extLst>
                <a:ext uri="{FF2B5EF4-FFF2-40B4-BE49-F238E27FC236}">
                  <a16:creationId xmlns:a16="http://schemas.microsoft.com/office/drawing/2014/main" id="{C258C7FA-A76B-0F4E-A041-2F41B2C1B7E0}"/>
                </a:ext>
              </a:extLst>
            </p:cNvPr>
            <p:cNvCxnSpPr/>
            <p:nvPr/>
          </p:nvCxnSpPr>
          <p:spPr>
            <a:xfrm flipV="1">
              <a:off x="5310502" y="2593825"/>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Gerade Verbindung 19">
              <a:extLst>
                <a:ext uri="{FF2B5EF4-FFF2-40B4-BE49-F238E27FC236}">
                  <a16:creationId xmlns:a16="http://schemas.microsoft.com/office/drawing/2014/main" id="{6CE93C28-CBED-3E40-8CA3-F3C9FAAA1603}"/>
                </a:ext>
              </a:extLst>
            </p:cNvPr>
            <p:cNvCxnSpPr/>
            <p:nvPr/>
          </p:nvCxnSpPr>
          <p:spPr>
            <a:xfrm flipV="1">
              <a:off x="4063870"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EBA748BC-7242-5D4D-A9F8-98563E94D72F}"/>
                </a:ext>
              </a:extLst>
            </p:cNvPr>
            <p:cNvCxnSpPr/>
            <p:nvPr/>
          </p:nvCxnSpPr>
          <p:spPr>
            <a:xfrm flipV="1">
              <a:off x="5310502" y="291081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a:extLst>
                <a:ext uri="{FF2B5EF4-FFF2-40B4-BE49-F238E27FC236}">
                  <a16:creationId xmlns:a16="http://schemas.microsoft.com/office/drawing/2014/main" id="{780D74B0-DD5E-7C4E-810B-21CD9A1097CE}"/>
                </a:ext>
              </a:extLst>
            </p:cNvPr>
            <p:cNvCxnSpPr/>
            <p:nvPr/>
          </p:nvCxnSpPr>
          <p:spPr>
            <a:xfrm flipV="1">
              <a:off x="2837499"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724A0002-DB37-F040-949C-D6FE1E74B463}"/>
                </a:ext>
              </a:extLst>
            </p:cNvPr>
            <p:cNvCxnSpPr/>
            <p:nvPr/>
          </p:nvCxnSpPr>
          <p:spPr>
            <a:xfrm flipV="1">
              <a:off x="5310502" y="32369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Gerade Verbindung 23">
              <a:extLst>
                <a:ext uri="{FF2B5EF4-FFF2-40B4-BE49-F238E27FC236}">
                  <a16:creationId xmlns:a16="http://schemas.microsoft.com/office/drawing/2014/main" id="{8BD9FBA8-CDFF-534E-8D5A-FB9E3EF35DF1}"/>
                </a:ext>
              </a:extLst>
            </p:cNvPr>
            <p:cNvCxnSpPr/>
            <p:nvPr/>
          </p:nvCxnSpPr>
          <p:spPr>
            <a:xfrm flipV="1">
              <a:off x="1584960"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F0897327-2BCB-0849-8E27-EAD2201EF770}"/>
                </a:ext>
              </a:extLst>
            </p:cNvPr>
            <p:cNvCxnSpPr/>
            <p:nvPr/>
          </p:nvCxnSpPr>
          <p:spPr>
            <a:xfrm flipV="1">
              <a:off x="1584960"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Gerade Verbindung 25">
              <a:extLst>
                <a:ext uri="{FF2B5EF4-FFF2-40B4-BE49-F238E27FC236}">
                  <a16:creationId xmlns:a16="http://schemas.microsoft.com/office/drawing/2014/main" id="{3F7AF74E-2B99-0343-84D3-D184AA32C1EC}"/>
                </a:ext>
              </a:extLst>
            </p:cNvPr>
            <p:cNvCxnSpPr/>
            <p:nvPr/>
          </p:nvCxnSpPr>
          <p:spPr>
            <a:xfrm flipV="1">
              <a:off x="1584960"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Gerade Verbindung 26">
              <a:extLst>
                <a:ext uri="{FF2B5EF4-FFF2-40B4-BE49-F238E27FC236}">
                  <a16:creationId xmlns:a16="http://schemas.microsoft.com/office/drawing/2014/main" id="{F5E572B4-0ABE-1C42-A9EE-CF325521E57A}"/>
                </a:ext>
              </a:extLst>
            </p:cNvPr>
            <p:cNvCxnSpPr/>
            <p:nvPr/>
          </p:nvCxnSpPr>
          <p:spPr>
            <a:xfrm flipV="1">
              <a:off x="1584960"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Gerade Verbindung 27">
              <a:extLst>
                <a:ext uri="{FF2B5EF4-FFF2-40B4-BE49-F238E27FC236}">
                  <a16:creationId xmlns:a16="http://schemas.microsoft.com/office/drawing/2014/main" id="{1D3EA9D6-3027-9F42-AA94-B54F4C40C355}"/>
                </a:ext>
              </a:extLst>
            </p:cNvPr>
            <p:cNvCxnSpPr/>
            <p:nvPr/>
          </p:nvCxnSpPr>
          <p:spPr>
            <a:xfrm flipV="1">
              <a:off x="1584960"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Gerade Verbindung 28">
              <a:extLst>
                <a:ext uri="{FF2B5EF4-FFF2-40B4-BE49-F238E27FC236}">
                  <a16:creationId xmlns:a16="http://schemas.microsoft.com/office/drawing/2014/main" id="{71876F0B-2D07-D448-B131-72E56730CF53}"/>
                </a:ext>
              </a:extLst>
            </p:cNvPr>
            <p:cNvCxnSpPr/>
            <p:nvPr/>
          </p:nvCxnSpPr>
          <p:spPr>
            <a:xfrm flipV="1">
              <a:off x="1584960"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Gerade Verbindung 29">
              <a:extLst>
                <a:ext uri="{FF2B5EF4-FFF2-40B4-BE49-F238E27FC236}">
                  <a16:creationId xmlns:a16="http://schemas.microsoft.com/office/drawing/2014/main" id="{8C4623EE-E5A4-764C-9610-5B2BF18EBC8C}"/>
                </a:ext>
              </a:extLst>
            </p:cNvPr>
            <p:cNvCxnSpPr/>
            <p:nvPr/>
          </p:nvCxnSpPr>
          <p:spPr>
            <a:xfrm flipV="1">
              <a:off x="2837499"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Gerade Verbindung 30">
              <a:extLst>
                <a:ext uri="{FF2B5EF4-FFF2-40B4-BE49-F238E27FC236}">
                  <a16:creationId xmlns:a16="http://schemas.microsoft.com/office/drawing/2014/main" id="{DF99D8A8-9507-5547-B69A-DF4050024AA4}"/>
                </a:ext>
              </a:extLst>
            </p:cNvPr>
            <p:cNvCxnSpPr/>
            <p:nvPr/>
          </p:nvCxnSpPr>
          <p:spPr>
            <a:xfrm flipV="1">
              <a:off x="2837499"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Gerade Verbindung 31">
              <a:extLst>
                <a:ext uri="{FF2B5EF4-FFF2-40B4-BE49-F238E27FC236}">
                  <a16:creationId xmlns:a16="http://schemas.microsoft.com/office/drawing/2014/main" id="{AD80E88D-FB65-8444-82C4-F019001C78AB}"/>
                </a:ext>
              </a:extLst>
            </p:cNvPr>
            <p:cNvCxnSpPr/>
            <p:nvPr/>
          </p:nvCxnSpPr>
          <p:spPr>
            <a:xfrm flipV="1">
              <a:off x="2837499"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32">
              <a:extLst>
                <a:ext uri="{FF2B5EF4-FFF2-40B4-BE49-F238E27FC236}">
                  <a16:creationId xmlns:a16="http://schemas.microsoft.com/office/drawing/2014/main" id="{A7C32533-E4D3-4046-A4A3-C0D271490B0B}"/>
                </a:ext>
              </a:extLst>
            </p:cNvPr>
            <p:cNvCxnSpPr/>
            <p:nvPr/>
          </p:nvCxnSpPr>
          <p:spPr>
            <a:xfrm flipV="1">
              <a:off x="2837499"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Gerade Verbindung 33">
              <a:extLst>
                <a:ext uri="{FF2B5EF4-FFF2-40B4-BE49-F238E27FC236}">
                  <a16:creationId xmlns:a16="http://schemas.microsoft.com/office/drawing/2014/main" id="{387C05A0-0024-AD49-804E-A26481CEA67D}"/>
                </a:ext>
              </a:extLst>
            </p:cNvPr>
            <p:cNvCxnSpPr/>
            <p:nvPr/>
          </p:nvCxnSpPr>
          <p:spPr>
            <a:xfrm flipV="1">
              <a:off x="2837499"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648E47B-C9CC-BB44-9217-214317019470}"/>
                </a:ext>
              </a:extLst>
            </p:cNvPr>
            <p:cNvCxnSpPr/>
            <p:nvPr/>
          </p:nvCxnSpPr>
          <p:spPr>
            <a:xfrm flipV="1">
              <a:off x="2837499"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a:extLst>
                <a:ext uri="{FF2B5EF4-FFF2-40B4-BE49-F238E27FC236}">
                  <a16:creationId xmlns:a16="http://schemas.microsoft.com/office/drawing/2014/main" id="{8064FF58-9A23-F04B-8664-98689C7A0E2F}"/>
                </a:ext>
              </a:extLst>
            </p:cNvPr>
            <p:cNvCxnSpPr/>
            <p:nvPr/>
          </p:nvCxnSpPr>
          <p:spPr>
            <a:xfrm flipV="1">
              <a:off x="5310502" y="354603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Gerade Verbindung 36">
              <a:extLst>
                <a:ext uri="{FF2B5EF4-FFF2-40B4-BE49-F238E27FC236}">
                  <a16:creationId xmlns:a16="http://schemas.microsoft.com/office/drawing/2014/main" id="{4815B51B-72D5-EF41-A276-0FA2DEC58269}"/>
                </a:ext>
              </a:extLst>
            </p:cNvPr>
            <p:cNvCxnSpPr/>
            <p:nvPr/>
          </p:nvCxnSpPr>
          <p:spPr>
            <a:xfrm flipV="1">
              <a:off x="5310502" y="385637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Gerade Verbindung 37">
              <a:extLst>
                <a:ext uri="{FF2B5EF4-FFF2-40B4-BE49-F238E27FC236}">
                  <a16:creationId xmlns:a16="http://schemas.microsoft.com/office/drawing/2014/main" id="{77A43C25-D4F7-B44F-9CB1-DC7BFDAA2AA9}"/>
                </a:ext>
              </a:extLst>
            </p:cNvPr>
            <p:cNvCxnSpPr/>
            <p:nvPr/>
          </p:nvCxnSpPr>
          <p:spPr>
            <a:xfrm flipV="1">
              <a:off x="5310502" y="4173371"/>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78DA1836-6339-3D4E-8616-5B0BD3063A5B}"/>
                </a:ext>
              </a:extLst>
            </p:cNvPr>
            <p:cNvCxnSpPr/>
            <p:nvPr/>
          </p:nvCxnSpPr>
          <p:spPr>
            <a:xfrm flipV="1">
              <a:off x="4063870" y="4499507"/>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 Verbindung 39">
              <a:extLst>
                <a:ext uri="{FF2B5EF4-FFF2-40B4-BE49-F238E27FC236}">
                  <a16:creationId xmlns:a16="http://schemas.microsoft.com/office/drawing/2014/main" id="{B6DC09BA-6148-A84D-A22A-6D8C500B49DF}"/>
                </a:ext>
              </a:extLst>
            </p:cNvPr>
            <p:cNvCxnSpPr/>
            <p:nvPr/>
          </p:nvCxnSpPr>
          <p:spPr>
            <a:xfrm flipV="1">
              <a:off x="4063870" y="4824414"/>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74A5956F-0B41-824B-B687-311C5E104FD4}"/>
                </a:ext>
              </a:extLst>
            </p:cNvPr>
            <p:cNvCxnSpPr/>
            <p:nvPr/>
          </p:nvCxnSpPr>
          <p:spPr>
            <a:xfrm flipV="1">
              <a:off x="4063870" y="5150550"/>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41">
              <a:extLst>
                <a:ext uri="{FF2B5EF4-FFF2-40B4-BE49-F238E27FC236}">
                  <a16:creationId xmlns:a16="http://schemas.microsoft.com/office/drawing/2014/main" id="{3AE71D1B-601F-DC44-BE6C-4BD3EF2BBE32}"/>
                </a:ext>
              </a:extLst>
            </p:cNvPr>
            <p:cNvCxnSpPr/>
            <p:nvPr/>
          </p:nvCxnSpPr>
          <p:spPr>
            <a:xfrm flipV="1">
              <a:off x="1584960"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7156B499-2201-E142-8139-81B433C1F0BF}"/>
                </a:ext>
              </a:extLst>
            </p:cNvPr>
            <p:cNvCxnSpPr/>
            <p:nvPr/>
          </p:nvCxnSpPr>
          <p:spPr>
            <a:xfrm flipV="1">
              <a:off x="1584960"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a:extLst>
                <a:ext uri="{FF2B5EF4-FFF2-40B4-BE49-F238E27FC236}">
                  <a16:creationId xmlns:a16="http://schemas.microsoft.com/office/drawing/2014/main" id="{EF17206C-EED1-A046-A570-D6FA1BA7B667}"/>
                </a:ext>
              </a:extLst>
            </p:cNvPr>
            <p:cNvCxnSpPr/>
            <p:nvPr/>
          </p:nvCxnSpPr>
          <p:spPr>
            <a:xfrm flipV="1">
              <a:off x="2837499"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a:extLst>
                <a:ext uri="{FF2B5EF4-FFF2-40B4-BE49-F238E27FC236}">
                  <a16:creationId xmlns:a16="http://schemas.microsoft.com/office/drawing/2014/main" id="{4CB5AC5E-4348-5240-B9FA-ED256BC7122C}"/>
                </a:ext>
              </a:extLst>
            </p:cNvPr>
            <p:cNvCxnSpPr/>
            <p:nvPr/>
          </p:nvCxnSpPr>
          <p:spPr>
            <a:xfrm flipV="1">
              <a:off x="2837499"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a:extLst>
                <a:ext uri="{FF2B5EF4-FFF2-40B4-BE49-F238E27FC236}">
                  <a16:creationId xmlns:a16="http://schemas.microsoft.com/office/drawing/2014/main" id="{F6B4A4D0-2A3A-2644-B1A2-5EF5825504D9}"/>
                </a:ext>
              </a:extLst>
            </p:cNvPr>
            <p:cNvCxnSpPr/>
            <p:nvPr/>
          </p:nvCxnSpPr>
          <p:spPr>
            <a:xfrm flipV="1">
              <a:off x="4063870" y="5471353"/>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a:extLst>
                <a:ext uri="{FF2B5EF4-FFF2-40B4-BE49-F238E27FC236}">
                  <a16:creationId xmlns:a16="http://schemas.microsoft.com/office/drawing/2014/main" id="{F321B980-88F8-AB4F-933C-9F5C13997A3B}"/>
                </a:ext>
              </a:extLst>
            </p:cNvPr>
            <p:cNvCxnSpPr/>
            <p:nvPr/>
          </p:nvCxnSpPr>
          <p:spPr>
            <a:xfrm flipV="1">
              <a:off x="4063870" y="5797489"/>
              <a:ext cx="1252728" cy="301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feld 47">
            <a:extLst>
              <a:ext uri="{FF2B5EF4-FFF2-40B4-BE49-F238E27FC236}">
                <a16:creationId xmlns:a16="http://schemas.microsoft.com/office/drawing/2014/main" id="{1D9803E4-3D08-E34D-984B-556475D2FD56}"/>
              </a:ext>
            </a:extLst>
          </p:cNvPr>
          <p:cNvSpPr txBox="1"/>
          <p:nvPr/>
        </p:nvSpPr>
        <p:spPr>
          <a:xfrm>
            <a:off x="288797" y="132270"/>
            <a:ext cx="6382934" cy="369332"/>
          </a:xfrm>
          <a:prstGeom prst="rect">
            <a:avLst/>
          </a:prstGeom>
          <a:noFill/>
        </p:spPr>
        <p:txBody>
          <a:bodyPr wrap="square" rtlCol="0">
            <a:spAutoFit/>
          </a:bodyPr>
          <a:lstStyle/>
          <a:p>
            <a:r>
              <a:rPr lang="de-DE" sz="900" dirty="0"/>
              <a:t>Verwende dieses Blatt zusammen mit den Karten. Ziehe eine Karte nach jedem Wurf und wende die Karte für den </a:t>
            </a:r>
            <a:r>
              <a:rPr lang="de-DE" sz="900" u="sng" dirty="0"/>
              <a:t>nächsten</a:t>
            </a:r>
            <a:r>
              <a:rPr lang="de-DE" sz="900" dirty="0"/>
              <a:t> Wurf an.</a:t>
            </a:r>
          </a:p>
          <a:p>
            <a:r>
              <a:rPr lang="de-DE" sz="900" dirty="0"/>
              <a:t>Spiel endet bei Null Neuinfizierten.</a:t>
            </a:r>
          </a:p>
        </p:txBody>
      </p:sp>
      <p:sp>
        <p:nvSpPr>
          <p:cNvPr id="49" name="Textfeld 1">
            <a:extLst>
              <a:ext uri="{FF2B5EF4-FFF2-40B4-BE49-F238E27FC236}">
                <a16:creationId xmlns:a16="http://schemas.microsoft.com/office/drawing/2014/main" id="{2508D5F2-C6CA-5744-82D9-5029BE59C3EB}"/>
              </a:ext>
            </a:extLst>
          </p:cNvPr>
          <p:cNvSpPr txBox="1"/>
          <p:nvPr/>
        </p:nvSpPr>
        <p:spPr>
          <a:xfrm>
            <a:off x="5602473" y="6902600"/>
            <a:ext cx="1069258" cy="45228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de-DE" sz="1100" dirty="0">
                <a:solidFill>
                  <a:srgbClr val="FF0000"/>
                </a:solidFill>
              </a:rPr>
              <a:t>Intensivbetten-</a:t>
            </a:r>
          </a:p>
          <a:p>
            <a:r>
              <a:rPr lang="de-DE" dirty="0" err="1">
                <a:solidFill>
                  <a:srgbClr val="FF0000"/>
                </a:solidFill>
              </a:rPr>
              <a:t>kapazität</a:t>
            </a:r>
            <a:endParaRPr lang="de-DE" sz="1100" dirty="0">
              <a:solidFill>
                <a:srgbClr val="FF0000"/>
              </a:solidFill>
            </a:endParaRPr>
          </a:p>
        </p:txBody>
      </p:sp>
    </p:spTree>
    <p:extLst>
      <p:ext uri="{BB962C8B-B14F-4D97-AF65-F5344CB8AC3E}">
        <p14:creationId xmlns:p14="http://schemas.microsoft.com/office/powerpoint/2010/main" val="2018257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5CED61F0-C079-5F41-9C8B-8C8142FD0B75}"/>
              </a:ext>
            </a:extLst>
          </p:cNvPr>
          <p:cNvGraphicFramePr>
            <a:graphicFrameLocks noGrp="1"/>
          </p:cNvGraphicFramePr>
          <p:nvPr>
            <p:extLst>
              <p:ext uri="{D42A27DB-BD31-4B8C-83A1-F6EECF244321}">
                <p14:modId xmlns:p14="http://schemas.microsoft.com/office/powerpoint/2010/main" val="3970383488"/>
              </p:ext>
            </p:extLst>
          </p:nvPr>
        </p:nvGraphicFramePr>
        <p:xfrm>
          <a:off x="494674" y="359762"/>
          <a:ext cx="5970132" cy="8667112"/>
        </p:xfrm>
        <a:graphic>
          <a:graphicData uri="http://schemas.openxmlformats.org/drawingml/2006/table">
            <a:tbl>
              <a:tblPr firstRow="1" bandRow="1">
                <a:tableStyleId>{5940675A-B579-460E-94D1-54222C63F5DA}</a:tableStyleId>
              </a:tblPr>
              <a:tblGrid>
                <a:gridCol w="1492533">
                  <a:extLst>
                    <a:ext uri="{9D8B030D-6E8A-4147-A177-3AD203B41FA5}">
                      <a16:colId xmlns:a16="http://schemas.microsoft.com/office/drawing/2014/main" val="1700625620"/>
                    </a:ext>
                  </a:extLst>
                </a:gridCol>
                <a:gridCol w="1492533">
                  <a:extLst>
                    <a:ext uri="{9D8B030D-6E8A-4147-A177-3AD203B41FA5}">
                      <a16:colId xmlns:a16="http://schemas.microsoft.com/office/drawing/2014/main" val="3796256015"/>
                    </a:ext>
                  </a:extLst>
                </a:gridCol>
                <a:gridCol w="1492533">
                  <a:extLst>
                    <a:ext uri="{9D8B030D-6E8A-4147-A177-3AD203B41FA5}">
                      <a16:colId xmlns:a16="http://schemas.microsoft.com/office/drawing/2014/main" val="3729600254"/>
                    </a:ext>
                  </a:extLst>
                </a:gridCol>
                <a:gridCol w="1492533">
                  <a:extLst>
                    <a:ext uri="{9D8B030D-6E8A-4147-A177-3AD203B41FA5}">
                      <a16:colId xmlns:a16="http://schemas.microsoft.com/office/drawing/2014/main" val="2588793546"/>
                    </a:ext>
                  </a:extLst>
                </a:gridCol>
              </a:tblGrid>
              <a:tr h="1617609">
                <a:tc>
                  <a:txBody>
                    <a:bodyPr/>
                    <a:lstStyle/>
                    <a:p>
                      <a:pPr algn="ctr"/>
                      <a:r>
                        <a:rPr lang="de-DE" sz="1000" b="1" dirty="0"/>
                        <a:t>Schlechte Charge</a:t>
                      </a:r>
                    </a:p>
                    <a:p>
                      <a:pPr algn="just"/>
                      <a:r>
                        <a:rPr lang="de-DE" sz="900" dirty="0"/>
                        <a:t>Deine Labortests hatten erhebliche Qualitätsmängel und führten leider zu einigen falsch-negativen Ergebnissen.</a:t>
                      </a:r>
                    </a:p>
                    <a:p>
                      <a:pPr algn="just"/>
                      <a:r>
                        <a:rPr lang="de-DE" sz="900" dirty="0"/>
                        <a:t>Füge dem nächsten Zyklus drei Würfel hinzu.</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50" b="1" dirty="0"/>
                        <a:t>Schlechte Charge</a:t>
                      </a:r>
                    </a:p>
                    <a:p>
                      <a:pPr algn="just"/>
                      <a:r>
                        <a:rPr lang="de-DE" sz="900" dirty="0"/>
                        <a:t>Deine Labortests hatten erhebliche Qualitätsmängel und führten leider zu einigen falsch-negativen Ergebnissen.</a:t>
                      </a:r>
                    </a:p>
                    <a:p>
                      <a:pPr algn="just"/>
                      <a:r>
                        <a:rPr lang="de-DE" sz="900" dirty="0"/>
                        <a:t>Füge dem nächsten Zyklus drei Würfel hinzu.</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Wo bleiben die Schutzausrüstungen? </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Die Regierung war völlig </a:t>
                      </a:r>
                      <a:r>
                        <a:rPr lang="de-DE" sz="900" dirty="0" err="1"/>
                        <a:t>un</a:t>
                      </a:r>
                      <a:r>
                        <a:rPr lang="de-DE" sz="900" dirty="0"/>
                        <a:t>-vorbereitet. Den Kranken-häusern sind die </a:t>
                      </a:r>
                      <a:r>
                        <a:rPr lang="de-DE" sz="900" dirty="0" err="1"/>
                        <a:t>persön-lichen</a:t>
                      </a:r>
                      <a:r>
                        <a:rPr lang="de-DE" sz="900" dirty="0"/>
                        <a:t> Schutzausrüstungen ausgegangen. Füge dem nächsten Zyklus drei Würfel hinzu. </a:t>
                      </a:r>
                      <a:r>
                        <a:rPr lang="de-DE" sz="800" dirty="0"/>
                        <a:t>Behalte die Karte. Zählt als 1x Überschreitung der Intensivbettenkapazität.</a:t>
                      </a:r>
                      <a:endParaRPr lang="de-DE" sz="8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50" b="1" dirty="0"/>
                        <a:t>Die Gesellschaft kippt ! </a:t>
                      </a:r>
                    </a:p>
                    <a:p>
                      <a:pPr algn="just"/>
                      <a:r>
                        <a:rPr lang="de-DE" sz="800" dirty="0"/>
                        <a:t>Mische die Karte zurück vor Zyklus 6. Ab 3x Überschreiten der Schwelle der Intensiv-</a:t>
                      </a:r>
                      <a:r>
                        <a:rPr lang="de-DE" sz="800" dirty="0" err="1"/>
                        <a:t>bettenkapazität</a:t>
                      </a:r>
                      <a:r>
                        <a:rPr lang="de-DE" sz="800" dirty="0"/>
                        <a:t>: Willkommen im Quarantänestaat, der Deine Freiheit gegen Gesundheits-sicherung tauscht. Trage immer Deinen </a:t>
                      </a:r>
                      <a:r>
                        <a:rPr lang="de-DE" sz="800" dirty="0" err="1"/>
                        <a:t>Gesundheitsidenti-fikator</a:t>
                      </a:r>
                      <a:r>
                        <a:rPr lang="de-DE" sz="800" dirty="0"/>
                        <a:t>, um eine Abschiebung zu vermeiden. </a:t>
                      </a:r>
                    </a:p>
                    <a:p>
                      <a:pPr algn="ctr"/>
                      <a:r>
                        <a:rPr lang="de-DE" sz="1000" dirty="0"/>
                        <a:t>Versagt. Game Over.</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4630442"/>
                  </a:ext>
                </a:extLst>
              </a:tr>
              <a:tr h="1387633">
                <a:tc>
                  <a:txBody>
                    <a:bodyPr/>
                    <a:lstStyle/>
                    <a:p>
                      <a:pPr algn="ctr"/>
                      <a:r>
                        <a:rPr lang="de-DE" sz="1000" b="1" dirty="0"/>
                        <a:t>Die Verschwörung !</a:t>
                      </a:r>
                    </a:p>
                    <a:p>
                      <a:pPr algn="just"/>
                      <a:r>
                        <a:rPr lang="de-DE" sz="900" dirty="0"/>
                        <a:t>Du hast es schon immer gewusst, jetzt hast Du den Beweis: der Virus ist eine Erfindung der Regierung! Behalte diese Karte. Würfle in jedem Zyklus einen Würfel mehr. </a:t>
                      </a:r>
                    </a:p>
                    <a:p>
                      <a:pPr algn="just"/>
                      <a:r>
                        <a:rPr lang="de-DE" sz="900" dirty="0"/>
                        <a:t>(Spiel endet nach wie vor bei 0 Neuinfizierten)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Zurück aus dem Urlaub</a:t>
                      </a:r>
                    </a:p>
                    <a:p>
                      <a:pPr algn="just"/>
                      <a:r>
                        <a:rPr lang="de-DE" sz="900" dirty="0"/>
                        <a:t>Diese Urlaubsheimkehrer hatten einen ungebetenen Gast dabei.</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Füge dem nächsten Zyklus drei Würfel hinzu.</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Zurück aus dem Urlaub</a:t>
                      </a:r>
                    </a:p>
                    <a:p>
                      <a:pPr algn="just"/>
                      <a:r>
                        <a:rPr lang="de-DE" sz="900" dirty="0"/>
                        <a:t>Diese Urlaubsheimkehrer hatten einen ungebetenen Gast dabei.</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Füge dem nächsten Zyklus drei Würfel hinzu.</a:t>
                      </a:r>
                      <a:endParaRPr lang="de-DE" sz="900" b="0" dirty="0"/>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Neukirche der Geistigen Umnachtung</a:t>
                      </a:r>
                    </a:p>
                    <a:p>
                      <a:pPr algn="just"/>
                      <a:r>
                        <a:rPr lang="de-DE" sz="900" dirty="0"/>
                        <a:t>Ignoriere die Karte nach Zyklus 6. Vertraue nur </a:t>
                      </a:r>
                      <a:r>
                        <a:rPr lang="de-DE" sz="900" dirty="0" err="1"/>
                        <a:t>AlphaEins</a:t>
                      </a:r>
                      <a:r>
                        <a:rPr lang="de-DE" sz="900" dirty="0"/>
                        <a:t>, dem Meister und komme zu seiner Versammlung!</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Füge dem nächsten Zyklus zwei Würfel mit W6 hinzu.</a:t>
                      </a:r>
                      <a:endParaRPr lang="de-DE" sz="900" b="0" dirty="0"/>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6257910"/>
                  </a:ext>
                </a:extLst>
              </a:tr>
              <a:tr h="1387633">
                <a:tc>
                  <a:txBody>
                    <a:bodyPr/>
                    <a:lstStyle/>
                    <a:p>
                      <a:pPr algn="ctr"/>
                      <a:r>
                        <a:rPr lang="de-DE" sz="1000" b="1" dirty="0"/>
                        <a:t>Neukirche der Geistigen Umnachtung</a:t>
                      </a:r>
                    </a:p>
                    <a:p>
                      <a:pPr algn="just"/>
                      <a:r>
                        <a:rPr lang="de-DE" sz="900" dirty="0"/>
                        <a:t>Ignoriere die Karte nach Zyklus 6. Vertraue nur </a:t>
                      </a:r>
                      <a:r>
                        <a:rPr lang="de-DE" sz="900" dirty="0" err="1"/>
                        <a:t>AlphaEins</a:t>
                      </a:r>
                      <a:r>
                        <a:rPr lang="de-DE" sz="900" dirty="0"/>
                        <a:t>, dem Meister und komme zu seiner Versammlung!</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800" dirty="0"/>
                        <a:t>Füge dem nächsten Zyklus zwei Würfel mit W6-1 hinzu.</a:t>
                      </a:r>
                      <a:endParaRPr lang="de-DE" sz="8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Party Time</a:t>
                      </a:r>
                    </a:p>
                    <a:p>
                      <a:pPr algn="just"/>
                      <a:r>
                        <a:rPr lang="de-DE" sz="900" dirty="0"/>
                        <a:t>Das Leben ist kurz, lasst uns alle etwas Spaß haben!</a:t>
                      </a:r>
                    </a:p>
                    <a:p>
                      <a:pPr algn="just"/>
                      <a:r>
                        <a:rPr lang="de-DE" sz="900" dirty="0"/>
                        <a:t>Addiere +1 zu jedem Würfelergebnis im nächsten Zyklus hinzu, zusätzlich zum bestehenden </a:t>
                      </a:r>
                      <a:r>
                        <a:rPr lang="de-DE" sz="900" dirty="0" err="1"/>
                        <a:t>Modifikator</a:t>
                      </a:r>
                      <a:r>
                        <a:rPr lang="de-DE" sz="900" dirty="0"/>
                        <a:t>.</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DE" sz="1000" b="1" dirty="0"/>
                        <a:t>Nicht berichtete Fälle </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Vulnerable Bevölkerungs-gruppen blieben aus Angst vor Abschiebung oder den Behandlungskosten von jeder ärztlichen Versorgung fern. Füge dem nächsten Zyklus zwei Würfel hinzu.</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Nur die Harten kommen in den Garten </a:t>
                      </a:r>
                    </a:p>
                    <a:p>
                      <a:pPr algn="just"/>
                      <a:r>
                        <a:rPr lang="de-DE" sz="900" dirty="0"/>
                        <a:t>Diese Gruppe hält sich an alle Regeln. Nehme im nächsten Zyklus drei Würfel heraus und würfle sie mit einem W6-5 </a:t>
                      </a:r>
                      <a:r>
                        <a:rPr lang="de-DE" sz="900" dirty="0" err="1"/>
                        <a:t>Modifikator</a:t>
                      </a:r>
                      <a:r>
                        <a:rPr lang="de-DE" sz="900" dirty="0"/>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28009517"/>
                  </a:ext>
                </a:extLst>
              </a:tr>
              <a:tr h="1387633">
                <a:tc>
                  <a:txBody>
                    <a:bodyPr/>
                    <a:lstStyle/>
                    <a:p>
                      <a:pPr algn="ctr"/>
                      <a:r>
                        <a:rPr lang="de-DE" sz="1000" b="1" dirty="0"/>
                        <a:t>Nur die Harten kommen in den Garten </a:t>
                      </a:r>
                    </a:p>
                    <a:p>
                      <a:pPr algn="just"/>
                      <a:r>
                        <a:rPr lang="de-DE" sz="900" dirty="0"/>
                        <a:t>Diese Gruppe hält sich an alle Regeln. Nehme im nächsten Zyklus drei Würfel heraus und würfle sie mit einem W6-5 </a:t>
                      </a:r>
                      <a:r>
                        <a:rPr lang="de-DE" sz="900" dirty="0" err="1"/>
                        <a:t>Modifikator</a:t>
                      </a:r>
                      <a:r>
                        <a:rPr lang="de-DE" sz="900" dirty="0"/>
                        <a:t>.</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Schulschließungen</a:t>
                      </a:r>
                    </a:p>
                    <a:p>
                      <a:pPr algn="just"/>
                      <a:r>
                        <a:rPr lang="de-DE" sz="900" dirty="0"/>
                        <a:t>Ziehe für die nächsten zwei Zyklen zusätzlich 1 von jedem Würfelwurf ab. Es kann nicht mehr als -4 abgezogen werden. Ausnahme: „Nur die Harten kommen in den Garten“.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Eiserne Disziplin </a:t>
                      </a:r>
                    </a:p>
                    <a:p>
                      <a:pPr algn="just"/>
                      <a:r>
                        <a:rPr lang="de-DE" sz="900" dirty="0"/>
                        <a:t>Nicht zu glauben: jeder hält sich an die Distanzregeln und vermeidet </a:t>
                      </a:r>
                      <a:r>
                        <a:rPr lang="de-DE" sz="900" dirty="0" err="1"/>
                        <a:t>Ansamm</a:t>
                      </a:r>
                      <a:r>
                        <a:rPr lang="de-DE" sz="900" dirty="0"/>
                        <a:t>-lungen. Ziehe für den nächsten Zyklus zusätzlich 1 von jedem Würfelwurf ab.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Eiserne Disziplin </a:t>
                      </a:r>
                    </a:p>
                    <a:p>
                      <a:pPr algn="just"/>
                      <a:r>
                        <a:rPr lang="de-DE" sz="900" dirty="0"/>
                        <a:t>Nicht zu glauben: jeder hält sich an die Distanzregeln und vermeidet </a:t>
                      </a:r>
                      <a:r>
                        <a:rPr lang="de-DE" sz="900" dirty="0" err="1"/>
                        <a:t>Ansamm</a:t>
                      </a:r>
                      <a:r>
                        <a:rPr lang="de-DE" sz="900" dirty="0"/>
                        <a:t>-lungen. Ziehe für den nächsten Zyklus zusätzlich 1 von jedem Würfelwurf ab. </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93260232"/>
                  </a:ext>
                </a:extLst>
              </a:tr>
              <a:tr h="1387633">
                <a:tc>
                  <a:txBody>
                    <a:bodyPr/>
                    <a:lstStyle/>
                    <a:p>
                      <a:pPr algn="ctr"/>
                      <a:r>
                        <a:rPr lang="de-DE" sz="1000" b="1" dirty="0"/>
                        <a:t>Eiserne Disziplin </a:t>
                      </a:r>
                    </a:p>
                    <a:p>
                      <a:pPr algn="just"/>
                      <a:r>
                        <a:rPr lang="de-DE" sz="900" dirty="0"/>
                        <a:t>Nicht zu glauben: jeder hält sich an die Distanzregeln und vermeidet </a:t>
                      </a:r>
                      <a:r>
                        <a:rPr lang="de-DE" sz="900" dirty="0" err="1"/>
                        <a:t>Ansamm</a:t>
                      </a:r>
                      <a:r>
                        <a:rPr lang="de-DE" sz="900" dirty="0"/>
                        <a:t>-lungen. Ziehe für den nächsten Zyklus zusätzlich 1 von jedem Würfelwurf ab.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Herdenimmunität</a:t>
                      </a:r>
                    </a:p>
                    <a:p>
                      <a:pPr algn="just"/>
                      <a:r>
                        <a:rPr lang="de-DE" sz="900" dirty="0"/>
                        <a:t>Mische die Karte zurück vor Zyklus 5. </a:t>
                      </a:r>
                    </a:p>
                    <a:p>
                      <a:pPr algn="just"/>
                      <a:r>
                        <a:rPr lang="de-DE" sz="900" dirty="0"/>
                        <a:t>Herdenimmunität baut sich langsam auf. Behalte diese Karte. Würfle künftig immer einen Würfel weniger.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Herdenimmunität</a:t>
                      </a:r>
                    </a:p>
                    <a:p>
                      <a:pPr algn="just"/>
                      <a:r>
                        <a:rPr lang="de-DE" sz="900" dirty="0"/>
                        <a:t>Mische die Karte zurück vor Zyklus 5. </a:t>
                      </a:r>
                    </a:p>
                    <a:p>
                      <a:pPr algn="just"/>
                      <a:r>
                        <a:rPr lang="de-DE" sz="900" dirty="0"/>
                        <a:t>Herdenimmunität baut sich langsam auf. Behalte diese Karte. Würfle künftig immer einen Würfel weniger.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Herdenimmunität</a:t>
                      </a:r>
                    </a:p>
                    <a:p>
                      <a:pPr algn="just"/>
                      <a:r>
                        <a:rPr lang="de-DE" sz="900" dirty="0"/>
                        <a:t>Mische die Karte zurück vor Zyklus 5. </a:t>
                      </a:r>
                    </a:p>
                    <a:p>
                      <a:pPr algn="just"/>
                      <a:r>
                        <a:rPr lang="de-DE" sz="900" dirty="0"/>
                        <a:t>Herdenimmunität baut sich langsam auf. Behalte diese Karte. Würfle künftig immer einen Würfel weniger.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1013426"/>
                  </a:ext>
                </a:extLst>
              </a:tr>
              <a:tr h="1387633">
                <a:tc>
                  <a:txBody>
                    <a:bodyPr/>
                    <a:lstStyle/>
                    <a:p>
                      <a:pPr algn="ctr"/>
                      <a:r>
                        <a:rPr lang="de-DE" sz="1000" b="1" dirty="0"/>
                        <a:t>Experimentelle Medikamente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Mische die Karte zurück vor Zyklus 3. </a:t>
                      </a:r>
                    </a:p>
                    <a:p>
                      <a:pPr algn="just"/>
                      <a:r>
                        <a:rPr lang="de-DE" sz="900" dirty="0"/>
                        <a:t>Eine kleine Charge neuer Medikamente ist für die Schwerkranken verfügbar. Würfle 4 Würfel weniger im nächsten Zyklus. </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Experimentelle Medikamente </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Mische die Karte zurück vor Zyklus 3. </a:t>
                      </a:r>
                    </a:p>
                    <a:p>
                      <a:pPr algn="just"/>
                      <a:r>
                        <a:rPr lang="de-DE" sz="900" dirty="0"/>
                        <a:t>Eine kleine Charge neuer Medikamente ist für die Schwerkranken verfügbar. Würfle 4 Würfel weniger im nächsten Zyklus. </a:t>
                      </a: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900" b="1" dirty="0"/>
                        <a:t>Verbesserte Kontaktverfolgung </a:t>
                      </a:r>
                    </a:p>
                    <a:p>
                      <a:pPr algn="just"/>
                      <a:r>
                        <a:rPr lang="de-DE" sz="900" dirty="0"/>
                        <a:t>Eine vom CCC empfohlene PEPP-PT </a:t>
                      </a:r>
                      <a:r>
                        <a:rPr lang="de-DE" sz="900" dirty="0" err="1"/>
                        <a:t>Kontaktverfol-gungsapp</a:t>
                      </a:r>
                      <a:r>
                        <a:rPr lang="de-DE" sz="900" dirty="0"/>
                        <a:t> findet in der Bevölkerung weite </a:t>
                      </a:r>
                      <a:r>
                        <a:rPr lang="de-DE" sz="900" dirty="0" err="1"/>
                        <a:t>Verbrei-tung</a:t>
                      </a:r>
                      <a:r>
                        <a:rPr lang="de-DE" sz="900" dirty="0"/>
                        <a:t>.  Behalte diese Karte. Würfle künftig immer zwei Würfel weniger.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b="1" dirty="0"/>
                        <a:t>Neue Impfstoffe</a:t>
                      </a:r>
                    </a:p>
                    <a:p>
                      <a:pPr marL="0" marR="0" lvl="0" indent="0" algn="just" defTabSz="685800" rtl="0" eaLnBrk="1" fontAlgn="auto" latinLnBrk="0" hangingPunct="1">
                        <a:lnSpc>
                          <a:spcPct val="100000"/>
                        </a:lnSpc>
                        <a:spcBef>
                          <a:spcPts val="0"/>
                        </a:spcBef>
                        <a:spcAft>
                          <a:spcPts val="0"/>
                        </a:spcAft>
                        <a:buClrTx/>
                        <a:buSzTx/>
                        <a:buFontTx/>
                        <a:buNone/>
                        <a:tabLst/>
                        <a:defRPr/>
                      </a:pPr>
                      <a:r>
                        <a:rPr lang="de-DE" sz="900" dirty="0"/>
                        <a:t>Mische die Karte zurück vor Zyklus 4. </a:t>
                      </a:r>
                    </a:p>
                    <a:p>
                      <a:pPr algn="just"/>
                      <a:r>
                        <a:rPr lang="de-DE" sz="900" dirty="0"/>
                        <a:t>Erste Chargen hoch-effizienter Impfungen sind verfügbar. Behalte diese Karte. Würfle künftig immer drei Würfel weniger.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45405368"/>
                  </a:ext>
                </a:extLst>
              </a:tr>
            </a:tbl>
          </a:graphicData>
        </a:graphic>
      </p:graphicFrame>
      <p:grpSp>
        <p:nvGrpSpPr>
          <p:cNvPr id="3" name="Gruppieren 2">
            <a:extLst>
              <a:ext uri="{FF2B5EF4-FFF2-40B4-BE49-F238E27FC236}">
                <a16:creationId xmlns:a16="http://schemas.microsoft.com/office/drawing/2014/main" id="{BDDB60D7-A2D2-2846-ADB3-75670FD81DB0}"/>
              </a:ext>
            </a:extLst>
          </p:cNvPr>
          <p:cNvGrpSpPr/>
          <p:nvPr/>
        </p:nvGrpSpPr>
        <p:grpSpPr>
          <a:xfrm>
            <a:off x="315139" y="187551"/>
            <a:ext cx="6313761" cy="8982984"/>
            <a:chOff x="315139" y="187551"/>
            <a:chExt cx="6313761" cy="8982984"/>
          </a:xfrm>
        </p:grpSpPr>
        <p:grpSp>
          <p:nvGrpSpPr>
            <p:cNvPr id="8" name="Gruppieren 7">
              <a:extLst>
                <a:ext uri="{FF2B5EF4-FFF2-40B4-BE49-F238E27FC236}">
                  <a16:creationId xmlns:a16="http://schemas.microsoft.com/office/drawing/2014/main" id="{4ABBA3F7-F2E2-FE43-9AFA-D3EE1663D7DF}"/>
                </a:ext>
              </a:extLst>
            </p:cNvPr>
            <p:cNvGrpSpPr/>
            <p:nvPr/>
          </p:nvGrpSpPr>
          <p:grpSpPr>
            <a:xfrm>
              <a:off x="1812036" y="1804416"/>
              <a:ext cx="338328" cy="338328"/>
              <a:chOff x="1812036" y="1801368"/>
              <a:chExt cx="338328" cy="338328"/>
            </a:xfrm>
          </p:grpSpPr>
          <p:cxnSp>
            <p:nvCxnSpPr>
              <p:cNvPr id="6" name="Gerade Verbindung 5">
                <a:extLst>
                  <a:ext uri="{FF2B5EF4-FFF2-40B4-BE49-F238E27FC236}">
                    <a16:creationId xmlns:a16="http://schemas.microsoft.com/office/drawing/2014/main" id="{8239A435-0843-5145-B452-262E3E85F2D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25BD8206-1C89-9E4D-A176-9844FC6410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uppieren 8">
              <a:extLst>
                <a:ext uri="{FF2B5EF4-FFF2-40B4-BE49-F238E27FC236}">
                  <a16:creationId xmlns:a16="http://schemas.microsoft.com/office/drawing/2014/main" id="{850D5AD7-AFC1-DA4A-88C6-8E7058CFF6BB}"/>
                </a:ext>
              </a:extLst>
            </p:cNvPr>
            <p:cNvGrpSpPr/>
            <p:nvPr/>
          </p:nvGrpSpPr>
          <p:grpSpPr>
            <a:xfrm>
              <a:off x="3308604" y="1804416"/>
              <a:ext cx="338328" cy="338328"/>
              <a:chOff x="1812036" y="1801368"/>
              <a:chExt cx="338328" cy="338328"/>
            </a:xfrm>
          </p:grpSpPr>
          <p:cxnSp>
            <p:nvCxnSpPr>
              <p:cNvPr id="10" name="Gerade Verbindung 9">
                <a:extLst>
                  <a:ext uri="{FF2B5EF4-FFF2-40B4-BE49-F238E27FC236}">
                    <a16:creationId xmlns:a16="http://schemas.microsoft.com/office/drawing/2014/main" id="{5C5E2D19-B18E-4647-81BD-93FF913B757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F4227E65-1748-E24E-8F6C-3E6FA7AED31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uppieren 16">
              <a:extLst>
                <a:ext uri="{FF2B5EF4-FFF2-40B4-BE49-F238E27FC236}">
                  <a16:creationId xmlns:a16="http://schemas.microsoft.com/office/drawing/2014/main" id="{3EB7D289-DA7B-D540-A994-67C75C0BBC5C}"/>
                </a:ext>
              </a:extLst>
            </p:cNvPr>
            <p:cNvGrpSpPr/>
            <p:nvPr/>
          </p:nvGrpSpPr>
          <p:grpSpPr>
            <a:xfrm>
              <a:off x="1807464" y="3279550"/>
              <a:ext cx="338328" cy="338328"/>
              <a:chOff x="1812036" y="1801368"/>
              <a:chExt cx="338328" cy="338328"/>
            </a:xfrm>
          </p:grpSpPr>
          <p:cxnSp>
            <p:nvCxnSpPr>
              <p:cNvPr id="24" name="Gerade Verbindung 23">
                <a:extLst>
                  <a:ext uri="{FF2B5EF4-FFF2-40B4-BE49-F238E27FC236}">
                    <a16:creationId xmlns:a16="http://schemas.microsoft.com/office/drawing/2014/main" id="{77E8B0C9-BD9E-2E46-A6DC-BFAAC99DBB4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3D9F7A68-EE5A-3A4A-A6DD-4D300ED219C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uppieren 17">
              <a:extLst>
                <a:ext uri="{FF2B5EF4-FFF2-40B4-BE49-F238E27FC236}">
                  <a16:creationId xmlns:a16="http://schemas.microsoft.com/office/drawing/2014/main" id="{7EB24BD1-6EAE-474D-927E-F93AFA728C0C}"/>
                </a:ext>
              </a:extLst>
            </p:cNvPr>
            <p:cNvGrpSpPr/>
            <p:nvPr/>
          </p:nvGrpSpPr>
          <p:grpSpPr>
            <a:xfrm>
              <a:off x="3304032" y="3279550"/>
              <a:ext cx="338328" cy="338328"/>
              <a:chOff x="1812036" y="1801368"/>
              <a:chExt cx="338328" cy="338328"/>
            </a:xfrm>
          </p:grpSpPr>
          <p:cxnSp>
            <p:nvCxnSpPr>
              <p:cNvPr id="22" name="Gerade Verbindung 21">
                <a:extLst>
                  <a:ext uri="{FF2B5EF4-FFF2-40B4-BE49-F238E27FC236}">
                    <a16:creationId xmlns:a16="http://schemas.microsoft.com/office/drawing/2014/main" id="{1755D1CB-3BB3-BA45-9773-2428F271B9A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E6C4E017-E297-3341-914C-6BAB45D854E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9787F344-B5CC-3B40-94D4-E9F59AFFC8B3}"/>
                </a:ext>
              </a:extLst>
            </p:cNvPr>
            <p:cNvGrpSpPr/>
            <p:nvPr/>
          </p:nvGrpSpPr>
          <p:grpSpPr>
            <a:xfrm>
              <a:off x="1813560" y="4679826"/>
              <a:ext cx="338328" cy="338328"/>
              <a:chOff x="1812036" y="1801368"/>
              <a:chExt cx="338328" cy="338328"/>
            </a:xfrm>
          </p:grpSpPr>
          <p:cxnSp>
            <p:nvCxnSpPr>
              <p:cNvPr id="34" name="Gerade Verbindung 33">
                <a:extLst>
                  <a:ext uri="{FF2B5EF4-FFF2-40B4-BE49-F238E27FC236}">
                    <a16:creationId xmlns:a16="http://schemas.microsoft.com/office/drawing/2014/main" id="{5C944B54-DF6A-7747-815E-DA4F700A1A8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Gerade Verbindung 34">
                <a:extLst>
                  <a:ext uri="{FF2B5EF4-FFF2-40B4-BE49-F238E27FC236}">
                    <a16:creationId xmlns:a16="http://schemas.microsoft.com/office/drawing/2014/main" id="{1BD23008-492E-4342-AE4F-D13EE6E8615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uppieren 27">
              <a:extLst>
                <a:ext uri="{FF2B5EF4-FFF2-40B4-BE49-F238E27FC236}">
                  <a16:creationId xmlns:a16="http://schemas.microsoft.com/office/drawing/2014/main" id="{1636EC90-155B-5C45-BC1D-6AF420477DAE}"/>
                </a:ext>
              </a:extLst>
            </p:cNvPr>
            <p:cNvGrpSpPr/>
            <p:nvPr/>
          </p:nvGrpSpPr>
          <p:grpSpPr>
            <a:xfrm>
              <a:off x="3310128" y="4679826"/>
              <a:ext cx="338328" cy="338328"/>
              <a:chOff x="1812036" y="1801368"/>
              <a:chExt cx="338328" cy="338328"/>
            </a:xfrm>
          </p:grpSpPr>
          <p:cxnSp>
            <p:nvCxnSpPr>
              <p:cNvPr id="32" name="Gerade Verbindung 31">
                <a:extLst>
                  <a:ext uri="{FF2B5EF4-FFF2-40B4-BE49-F238E27FC236}">
                    <a16:creationId xmlns:a16="http://schemas.microsoft.com/office/drawing/2014/main" id="{E84224BE-7331-8D49-84A4-B9730F6E91DB}"/>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Gerade Verbindung 32">
                <a:extLst>
                  <a:ext uri="{FF2B5EF4-FFF2-40B4-BE49-F238E27FC236}">
                    <a16:creationId xmlns:a16="http://schemas.microsoft.com/office/drawing/2014/main" id="{686AE922-C3DB-E341-9294-9A5473C7F25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7" name="Gruppieren 36">
              <a:extLst>
                <a:ext uri="{FF2B5EF4-FFF2-40B4-BE49-F238E27FC236}">
                  <a16:creationId xmlns:a16="http://schemas.microsoft.com/office/drawing/2014/main" id="{345614D2-49F9-2E43-89D1-27C8E019D4A3}"/>
                </a:ext>
              </a:extLst>
            </p:cNvPr>
            <p:cNvGrpSpPr/>
            <p:nvPr/>
          </p:nvGrpSpPr>
          <p:grpSpPr>
            <a:xfrm>
              <a:off x="1810512" y="6061814"/>
              <a:ext cx="338328" cy="338328"/>
              <a:chOff x="1812036" y="1801368"/>
              <a:chExt cx="338328" cy="338328"/>
            </a:xfrm>
          </p:grpSpPr>
          <p:cxnSp>
            <p:nvCxnSpPr>
              <p:cNvPr id="44" name="Gerade Verbindung 43">
                <a:extLst>
                  <a:ext uri="{FF2B5EF4-FFF2-40B4-BE49-F238E27FC236}">
                    <a16:creationId xmlns:a16="http://schemas.microsoft.com/office/drawing/2014/main" id="{7AC0F864-0F40-4949-A186-C738D00AB43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Gerade Verbindung 44">
                <a:extLst>
                  <a:ext uri="{FF2B5EF4-FFF2-40B4-BE49-F238E27FC236}">
                    <a16:creationId xmlns:a16="http://schemas.microsoft.com/office/drawing/2014/main" id="{FC895A08-C8C7-BA47-9551-482DCD9F9A96}"/>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uppieren 37">
              <a:extLst>
                <a:ext uri="{FF2B5EF4-FFF2-40B4-BE49-F238E27FC236}">
                  <a16:creationId xmlns:a16="http://schemas.microsoft.com/office/drawing/2014/main" id="{7F83963F-3A80-CF4C-8E06-3869E10AF042}"/>
                </a:ext>
              </a:extLst>
            </p:cNvPr>
            <p:cNvGrpSpPr/>
            <p:nvPr/>
          </p:nvGrpSpPr>
          <p:grpSpPr>
            <a:xfrm>
              <a:off x="3307080" y="6061814"/>
              <a:ext cx="338328" cy="338328"/>
              <a:chOff x="1812036" y="1801368"/>
              <a:chExt cx="338328" cy="338328"/>
            </a:xfrm>
          </p:grpSpPr>
          <p:cxnSp>
            <p:nvCxnSpPr>
              <p:cNvPr id="42" name="Gerade Verbindung 41">
                <a:extLst>
                  <a:ext uri="{FF2B5EF4-FFF2-40B4-BE49-F238E27FC236}">
                    <a16:creationId xmlns:a16="http://schemas.microsoft.com/office/drawing/2014/main" id="{D6134144-A527-A841-BF03-C0C381613DB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3" name="Gerade Verbindung 42">
                <a:extLst>
                  <a:ext uri="{FF2B5EF4-FFF2-40B4-BE49-F238E27FC236}">
                    <a16:creationId xmlns:a16="http://schemas.microsoft.com/office/drawing/2014/main" id="{B9E8FA2C-98B5-A647-B7D9-EB0D3F2C2B3B}"/>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uppieren 46">
              <a:extLst>
                <a:ext uri="{FF2B5EF4-FFF2-40B4-BE49-F238E27FC236}">
                  <a16:creationId xmlns:a16="http://schemas.microsoft.com/office/drawing/2014/main" id="{6D964036-D306-764D-83DB-DBF35860A0B6}"/>
                </a:ext>
              </a:extLst>
            </p:cNvPr>
            <p:cNvGrpSpPr/>
            <p:nvPr/>
          </p:nvGrpSpPr>
          <p:grpSpPr>
            <a:xfrm>
              <a:off x="1807464" y="7443802"/>
              <a:ext cx="338328" cy="338328"/>
              <a:chOff x="1812036" y="1801368"/>
              <a:chExt cx="338328" cy="338328"/>
            </a:xfrm>
          </p:grpSpPr>
          <p:cxnSp>
            <p:nvCxnSpPr>
              <p:cNvPr id="54" name="Gerade Verbindung 53">
                <a:extLst>
                  <a:ext uri="{FF2B5EF4-FFF2-40B4-BE49-F238E27FC236}">
                    <a16:creationId xmlns:a16="http://schemas.microsoft.com/office/drawing/2014/main" id="{C5B1FCDD-745F-D34B-882D-5BA2496B2F3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5" name="Gerade Verbindung 54">
                <a:extLst>
                  <a:ext uri="{FF2B5EF4-FFF2-40B4-BE49-F238E27FC236}">
                    <a16:creationId xmlns:a16="http://schemas.microsoft.com/office/drawing/2014/main" id="{5CF06BC9-EE31-EE42-80D8-524A89739DA8}"/>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uppieren 47">
              <a:extLst>
                <a:ext uri="{FF2B5EF4-FFF2-40B4-BE49-F238E27FC236}">
                  <a16:creationId xmlns:a16="http://schemas.microsoft.com/office/drawing/2014/main" id="{A503E335-32FF-BE4F-85BC-953E1F045BFB}"/>
                </a:ext>
              </a:extLst>
            </p:cNvPr>
            <p:cNvGrpSpPr/>
            <p:nvPr/>
          </p:nvGrpSpPr>
          <p:grpSpPr>
            <a:xfrm>
              <a:off x="3304032" y="7443802"/>
              <a:ext cx="338328" cy="338328"/>
              <a:chOff x="1812036" y="1801368"/>
              <a:chExt cx="338328" cy="338328"/>
            </a:xfrm>
          </p:grpSpPr>
          <p:cxnSp>
            <p:nvCxnSpPr>
              <p:cNvPr id="52" name="Gerade Verbindung 51">
                <a:extLst>
                  <a:ext uri="{FF2B5EF4-FFF2-40B4-BE49-F238E27FC236}">
                    <a16:creationId xmlns:a16="http://schemas.microsoft.com/office/drawing/2014/main" id="{4E72F617-9718-204E-914C-6119D740D49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Gerade Verbindung 52">
                <a:extLst>
                  <a:ext uri="{FF2B5EF4-FFF2-40B4-BE49-F238E27FC236}">
                    <a16:creationId xmlns:a16="http://schemas.microsoft.com/office/drawing/2014/main" id="{F990CCF0-2E99-2041-8EF6-525A1F157E7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8" name="Gruppieren 57">
              <a:extLst>
                <a:ext uri="{FF2B5EF4-FFF2-40B4-BE49-F238E27FC236}">
                  <a16:creationId xmlns:a16="http://schemas.microsoft.com/office/drawing/2014/main" id="{95CA8C35-5607-5B4E-BEDC-B17AF5467695}"/>
                </a:ext>
              </a:extLst>
            </p:cNvPr>
            <p:cNvGrpSpPr/>
            <p:nvPr/>
          </p:nvGrpSpPr>
          <p:grpSpPr>
            <a:xfrm>
              <a:off x="1813560" y="8830642"/>
              <a:ext cx="338328" cy="338328"/>
              <a:chOff x="1812036" y="1801368"/>
              <a:chExt cx="338328" cy="338328"/>
            </a:xfrm>
          </p:grpSpPr>
          <p:cxnSp>
            <p:nvCxnSpPr>
              <p:cNvPr id="65" name="Gerade Verbindung 64">
                <a:extLst>
                  <a:ext uri="{FF2B5EF4-FFF2-40B4-BE49-F238E27FC236}">
                    <a16:creationId xmlns:a16="http://schemas.microsoft.com/office/drawing/2014/main" id="{7CF67E27-35CF-2242-BA3D-14B6ED64A28A}"/>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Gerade Verbindung 65">
                <a:extLst>
                  <a:ext uri="{FF2B5EF4-FFF2-40B4-BE49-F238E27FC236}">
                    <a16:creationId xmlns:a16="http://schemas.microsoft.com/office/drawing/2014/main" id="{F111937A-DEC4-2646-9DA2-8B3418AB8F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uppieren 58">
              <a:extLst>
                <a:ext uri="{FF2B5EF4-FFF2-40B4-BE49-F238E27FC236}">
                  <a16:creationId xmlns:a16="http://schemas.microsoft.com/office/drawing/2014/main" id="{64F67801-D2F2-9745-8DC0-F544EA332593}"/>
                </a:ext>
              </a:extLst>
            </p:cNvPr>
            <p:cNvGrpSpPr/>
            <p:nvPr/>
          </p:nvGrpSpPr>
          <p:grpSpPr>
            <a:xfrm>
              <a:off x="3310128" y="8830642"/>
              <a:ext cx="338328" cy="338328"/>
              <a:chOff x="1812036" y="1801368"/>
              <a:chExt cx="338328" cy="338328"/>
            </a:xfrm>
          </p:grpSpPr>
          <p:cxnSp>
            <p:nvCxnSpPr>
              <p:cNvPr id="63" name="Gerade Verbindung 62">
                <a:extLst>
                  <a:ext uri="{FF2B5EF4-FFF2-40B4-BE49-F238E27FC236}">
                    <a16:creationId xmlns:a16="http://schemas.microsoft.com/office/drawing/2014/main" id="{54AB7725-C882-B44E-BC68-1A70249CA7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Gerade Verbindung 63">
                <a:extLst>
                  <a:ext uri="{FF2B5EF4-FFF2-40B4-BE49-F238E27FC236}">
                    <a16:creationId xmlns:a16="http://schemas.microsoft.com/office/drawing/2014/main" id="{7DE31D23-526C-2F4E-A34E-C8C77EDB168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8" name="Gruppieren 67">
              <a:extLst>
                <a:ext uri="{FF2B5EF4-FFF2-40B4-BE49-F238E27FC236}">
                  <a16:creationId xmlns:a16="http://schemas.microsoft.com/office/drawing/2014/main" id="{D4DB24F8-CA3E-C54A-BF6C-AE2622FE295B}"/>
                </a:ext>
              </a:extLst>
            </p:cNvPr>
            <p:cNvGrpSpPr/>
            <p:nvPr/>
          </p:nvGrpSpPr>
          <p:grpSpPr>
            <a:xfrm>
              <a:off x="1807464" y="187551"/>
              <a:ext cx="338328" cy="338328"/>
              <a:chOff x="1812036" y="1801368"/>
              <a:chExt cx="338328" cy="338328"/>
            </a:xfrm>
          </p:grpSpPr>
          <p:cxnSp>
            <p:nvCxnSpPr>
              <p:cNvPr id="75" name="Gerade Verbindung 74">
                <a:extLst>
                  <a:ext uri="{FF2B5EF4-FFF2-40B4-BE49-F238E27FC236}">
                    <a16:creationId xmlns:a16="http://schemas.microsoft.com/office/drawing/2014/main" id="{625ABC7C-47D1-3B4E-9663-916B7DD720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Gerade Verbindung 75">
                <a:extLst>
                  <a:ext uri="{FF2B5EF4-FFF2-40B4-BE49-F238E27FC236}">
                    <a16:creationId xmlns:a16="http://schemas.microsoft.com/office/drawing/2014/main" id="{487D8DB3-C8A9-2345-B740-7C0CCFF579D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uppieren 68">
              <a:extLst>
                <a:ext uri="{FF2B5EF4-FFF2-40B4-BE49-F238E27FC236}">
                  <a16:creationId xmlns:a16="http://schemas.microsoft.com/office/drawing/2014/main" id="{2DCA49FA-77F4-EA4B-ACC3-6B4ABD9BA23B}"/>
                </a:ext>
              </a:extLst>
            </p:cNvPr>
            <p:cNvGrpSpPr/>
            <p:nvPr/>
          </p:nvGrpSpPr>
          <p:grpSpPr>
            <a:xfrm>
              <a:off x="3304032" y="187551"/>
              <a:ext cx="338328" cy="338328"/>
              <a:chOff x="1812036" y="1801368"/>
              <a:chExt cx="338328" cy="338328"/>
            </a:xfrm>
          </p:grpSpPr>
          <p:cxnSp>
            <p:nvCxnSpPr>
              <p:cNvPr id="73" name="Gerade Verbindung 72">
                <a:extLst>
                  <a:ext uri="{FF2B5EF4-FFF2-40B4-BE49-F238E27FC236}">
                    <a16:creationId xmlns:a16="http://schemas.microsoft.com/office/drawing/2014/main" id="{EB86351B-7C84-A54D-BCC3-B6D7856CC9C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Gerade Verbindung 73">
                <a:extLst>
                  <a:ext uri="{FF2B5EF4-FFF2-40B4-BE49-F238E27FC236}">
                    <a16:creationId xmlns:a16="http://schemas.microsoft.com/office/drawing/2014/main" id="{708AFD25-F8DD-664A-9164-D9519CFE2F1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 name="Gruppieren 1">
              <a:extLst>
                <a:ext uri="{FF2B5EF4-FFF2-40B4-BE49-F238E27FC236}">
                  <a16:creationId xmlns:a16="http://schemas.microsoft.com/office/drawing/2014/main" id="{60ADF53E-F7FA-0647-A530-D5DB8928DB06}"/>
                </a:ext>
              </a:extLst>
            </p:cNvPr>
            <p:cNvGrpSpPr/>
            <p:nvPr/>
          </p:nvGrpSpPr>
          <p:grpSpPr>
            <a:xfrm>
              <a:off x="4791456" y="187551"/>
              <a:ext cx="344424" cy="8981419"/>
              <a:chOff x="4791456" y="187551"/>
              <a:chExt cx="344424" cy="8981419"/>
            </a:xfrm>
          </p:grpSpPr>
          <p:grpSp>
            <p:nvGrpSpPr>
              <p:cNvPr id="12" name="Gruppieren 11">
                <a:extLst>
                  <a:ext uri="{FF2B5EF4-FFF2-40B4-BE49-F238E27FC236}">
                    <a16:creationId xmlns:a16="http://schemas.microsoft.com/office/drawing/2014/main" id="{6707FC65-7F04-5146-B384-AF7D1F5508D9}"/>
                  </a:ext>
                </a:extLst>
              </p:cNvPr>
              <p:cNvGrpSpPr/>
              <p:nvPr/>
            </p:nvGrpSpPr>
            <p:grpSpPr>
              <a:xfrm>
                <a:off x="4796028" y="1804416"/>
                <a:ext cx="338328" cy="338328"/>
                <a:chOff x="1812036" y="1801368"/>
                <a:chExt cx="338328" cy="338328"/>
              </a:xfrm>
            </p:grpSpPr>
            <p:cxnSp>
              <p:nvCxnSpPr>
                <p:cNvPr id="13" name="Gerade Verbindung 12">
                  <a:extLst>
                    <a:ext uri="{FF2B5EF4-FFF2-40B4-BE49-F238E27FC236}">
                      <a16:creationId xmlns:a16="http://schemas.microsoft.com/office/drawing/2014/main" id="{999B5972-BC9F-5A4A-B90E-BB4271B7BC72}"/>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A2228FF6-AACD-D544-9181-BE910062D24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uppieren 18">
                <a:extLst>
                  <a:ext uri="{FF2B5EF4-FFF2-40B4-BE49-F238E27FC236}">
                    <a16:creationId xmlns:a16="http://schemas.microsoft.com/office/drawing/2014/main" id="{DDEF809D-AE57-8B45-AC08-A3653F151358}"/>
                  </a:ext>
                </a:extLst>
              </p:cNvPr>
              <p:cNvGrpSpPr/>
              <p:nvPr/>
            </p:nvGrpSpPr>
            <p:grpSpPr>
              <a:xfrm>
                <a:off x="4791456" y="3279550"/>
                <a:ext cx="338328" cy="338328"/>
                <a:chOff x="1812036" y="1801368"/>
                <a:chExt cx="338328" cy="338328"/>
              </a:xfrm>
            </p:grpSpPr>
            <p:cxnSp>
              <p:nvCxnSpPr>
                <p:cNvPr id="20" name="Gerade Verbindung 19">
                  <a:extLst>
                    <a:ext uri="{FF2B5EF4-FFF2-40B4-BE49-F238E27FC236}">
                      <a16:creationId xmlns:a16="http://schemas.microsoft.com/office/drawing/2014/main" id="{E3D0A2E0-CFAE-1042-92BC-0E5B5E0E5CE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90AD6F2C-68D5-AF47-B0E0-9230D23450C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uppieren 28">
                <a:extLst>
                  <a:ext uri="{FF2B5EF4-FFF2-40B4-BE49-F238E27FC236}">
                    <a16:creationId xmlns:a16="http://schemas.microsoft.com/office/drawing/2014/main" id="{10CB413E-472D-8244-B280-56B090067A8A}"/>
                  </a:ext>
                </a:extLst>
              </p:cNvPr>
              <p:cNvGrpSpPr/>
              <p:nvPr/>
            </p:nvGrpSpPr>
            <p:grpSpPr>
              <a:xfrm>
                <a:off x="4797552" y="4679826"/>
                <a:ext cx="338328" cy="338328"/>
                <a:chOff x="1812036" y="1801368"/>
                <a:chExt cx="338328" cy="338328"/>
              </a:xfrm>
            </p:grpSpPr>
            <p:cxnSp>
              <p:nvCxnSpPr>
                <p:cNvPr id="30" name="Gerade Verbindung 29">
                  <a:extLst>
                    <a:ext uri="{FF2B5EF4-FFF2-40B4-BE49-F238E27FC236}">
                      <a16:creationId xmlns:a16="http://schemas.microsoft.com/office/drawing/2014/main" id="{ABB80003-042F-9B46-982F-12D976D6730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Gerade Verbindung 30">
                  <a:extLst>
                    <a:ext uri="{FF2B5EF4-FFF2-40B4-BE49-F238E27FC236}">
                      <a16:creationId xmlns:a16="http://schemas.microsoft.com/office/drawing/2014/main" id="{E86B8986-FDC2-4142-AC18-F122F81273D8}"/>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uppieren 38">
                <a:extLst>
                  <a:ext uri="{FF2B5EF4-FFF2-40B4-BE49-F238E27FC236}">
                    <a16:creationId xmlns:a16="http://schemas.microsoft.com/office/drawing/2014/main" id="{65AEDDC3-74FA-754A-981E-DFA00CB0EFF4}"/>
                  </a:ext>
                </a:extLst>
              </p:cNvPr>
              <p:cNvGrpSpPr/>
              <p:nvPr/>
            </p:nvGrpSpPr>
            <p:grpSpPr>
              <a:xfrm>
                <a:off x="4794504" y="6061814"/>
                <a:ext cx="338328" cy="338328"/>
                <a:chOff x="1812036" y="1801368"/>
                <a:chExt cx="338328" cy="338328"/>
              </a:xfrm>
            </p:grpSpPr>
            <p:cxnSp>
              <p:nvCxnSpPr>
                <p:cNvPr id="40" name="Gerade Verbindung 39">
                  <a:extLst>
                    <a:ext uri="{FF2B5EF4-FFF2-40B4-BE49-F238E27FC236}">
                      <a16:creationId xmlns:a16="http://schemas.microsoft.com/office/drawing/2014/main" id="{595AFD95-F4E0-134F-BF44-762D23B9817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1" name="Gerade Verbindung 40">
                  <a:extLst>
                    <a:ext uri="{FF2B5EF4-FFF2-40B4-BE49-F238E27FC236}">
                      <a16:creationId xmlns:a16="http://schemas.microsoft.com/office/drawing/2014/main" id="{921ADEEA-073F-B74C-B9FE-D255FD99548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uppieren 48">
                <a:extLst>
                  <a:ext uri="{FF2B5EF4-FFF2-40B4-BE49-F238E27FC236}">
                    <a16:creationId xmlns:a16="http://schemas.microsoft.com/office/drawing/2014/main" id="{6E3314EA-E5EC-0642-89F4-ECC1FA27F863}"/>
                  </a:ext>
                </a:extLst>
              </p:cNvPr>
              <p:cNvGrpSpPr/>
              <p:nvPr/>
            </p:nvGrpSpPr>
            <p:grpSpPr>
              <a:xfrm>
                <a:off x="4791456" y="7443802"/>
                <a:ext cx="338328" cy="338328"/>
                <a:chOff x="1812036" y="1801368"/>
                <a:chExt cx="338328" cy="338328"/>
              </a:xfrm>
            </p:grpSpPr>
            <p:cxnSp>
              <p:nvCxnSpPr>
                <p:cNvPr id="50" name="Gerade Verbindung 49">
                  <a:extLst>
                    <a:ext uri="{FF2B5EF4-FFF2-40B4-BE49-F238E27FC236}">
                      <a16:creationId xmlns:a16="http://schemas.microsoft.com/office/drawing/2014/main" id="{EF2B4279-8545-7C48-9368-76CEA6A463B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1" name="Gerade Verbindung 50">
                  <a:extLst>
                    <a:ext uri="{FF2B5EF4-FFF2-40B4-BE49-F238E27FC236}">
                      <a16:creationId xmlns:a16="http://schemas.microsoft.com/office/drawing/2014/main" id="{5B923229-723A-EB4C-8179-543CA19E6AD6}"/>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0" name="Gruppieren 59">
                <a:extLst>
                  <a:ext uri="{FF2B5EF4-FFF2-40B4-BE49-F238E27FC236}">
                    <a16:creationId xmlns:a16="http://schemas.microsoft.com/office/drawing/2014/main" id="{A2C1E097-48D9-224A-A773-CAA395D4314B}"/>
                  </a:ext>
                </a:extLst>
              </p:cNvPr>
              <p:cNvGrpSpPr/>
              <p:nvPr/>
            </p:nvGrpSpPr>
            <p:grpSpPr>
              <a:xfrm>
                <a:off x="4797552" y="8830642"/>
                <a:ext cx="338328" cy="338328"/>
                <a:chOff x="1812036" y="1801368"/>
                <a:chExt cx="338328" cy="338328"/>
              </a:xfrm>
            </p:grpSpPr>
            <p:cxnSp>
              <p:nvCxnSpPr>
                <p:cNvPr id="61" name="Gerade Verbindung 60">
                  <a:extLst>
                    <a:ext uri="{FF2B5EF4-FFF2-40B4-BE49-F238E27FC236}">
                      <a16:creationId xmlns:a16="http://schemas.microsoft.com/office/drawing/2014/main" id="{67B1A56C-B56E-3849-8520-6F46C9FB1C4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2" name="Gerade Verbindung 61">
                  <a:extLst>
                    <a:ext uri="{FF2B5EF4-FFF2-40B4-BE49-F238E27FC236}">
                      <a16:creationId xmlns:a16="http://schemas.microsoft.com/office/drawing/2014/main" id="{BAE5F388-773E-C74A-BF95-B26A7F15A9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uppieren 69">
                <a:extLst>
                  <a:ext uri="{FF2B5EF4-FFF2-40B4-BE49-F238E27FC236}">
                    <a16:creationId xmlns:a16="http://schemas.microsoft.com/office/drawing/2014/main" id="{0B1CEE26-9B0E-244D-812D-105C948FFC70}"/>
                  </a:ext>
                </a:extLst>
              </p:cNvPr>
              <p:cNvGrpSpPr/>
              <p:nvPr/>
            </p:nvGrpSpPr>
            <p:grpSpPr>
              <a:xfrm>
                <a:off x="4791456" y="187551"/>
                <a:ext cx="338328" cy="338328"/>
                <a:chOff x="1812036" y="1801368"/>
                <a:chExt cx="338328" cy="338328"/>
              </a:xfrm>
            </p:grpSpPr>
            <p:cxnSp>
              <p:nvCxnSpPr>
                <p:cNvPr id="71" name="Gerade Verbindung 70">
                  <a:extLst>
                    <a:ext uri="{FF2B5EF4-FFF2-40B4-BE49-F238E27FC236}">
                      <a16:creationId xmlns:a16="http://schemas.microsoft.com/office/drawing/2014/main" id="{C3B57CC2-8997-AE46-9D68-E32F9F81705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Gerade Verbindung 71">
                  <a:extLst>
                    <a:ext uri="{FF2B5EF4-FFF2-40B4-BE49-F238E27FC236}">
                      <a16:creationId xmlns:a16="http://schemas.microsoft.com/office/drawing/2014/main" id="{2175843D-09B6-FF47-AA1F-BFF7CDBB0E4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78" name="Gruppieren 77">
              <a:extLst>
                <a:ext uri="{FF2B5EF4-FFF2-40B4-BE49-F238E27FC236}">
                  <a16:creationId xmlns:a16="http://schemas.microsoft.com/office/drawing/2014/main" id="{F89AA7CB-1852-2847-8854-7BD340F3C05C}"/>
                </a:ext>
              </a:extLst>
            </p:cNvPr>
            <p:cNvGrpSpPr/>
            <p:nvPr/>
          </p:nvGrpSpPr>
          <p:grpSpPr>
            <a:xfrm>
              <a:off x="6284476" y="189116"/>
              <a:ext cx="344424" cy="8981419"/>
              <a:chOff x="4791456" y="187551"/>
              <a:chExt cx="344424" cy="8981419"/>
            </a:xfrm>
          </p:grpSpPr>
          <p:grpSp>
            <p:nvGrpSpPr>
              <p:cNvPr id="79" name="Gruppieren 78">
                <a:extLst>
                  <a:ext uri="{FF2B5EF4-FFF2-40B4-BE49-F238E27FC236}">
                    <a16:creationId xmlns:a16="http://schemas.microsoft.com/office/drawing/2014/main" id="{E5C8CA91-90D0-B946-91C6-FC4834451155}"/>
                  </a:ext>
                </a:extLst>
              </p:cNvPr>
              <p:cNvGrpSpPr/>
              <p:nvPr/>
            </p:nvGrpSpPr>
            <p:grpSpPr>
              <a:xfrm>
                <a:off x="4796028" y="1804416"/>
                <a:ext cx="338328" cy="338328"/>
                <a:chOff x="1812036" y="1801368"/>
                <a:chExt cx="338328" cy="338328"/>
              </a:xfrm>
            </p:grpSpPr>
            <p:cxnSp>
              <p:nvCxnSpPr>
                <p:cNvPr id="98" name="Gerade Verbindung 97">
                  <a:extLst>
                    <a:ext uri="{FF2B5EF4-FFF2-40B4-BE49-F238E27FC236}">
                      <a16:creationId xmlns:a16="http://schemas.microsoft.com/office/drawing/2014/main" id="{20D9E435-4DCE-EE4E-8955-F630A0EC032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a:extLst>
                    <a:ext uri="{FF2B5EF4-FFF2-40B4-BE49-F238E27FC236}">
                      <a16:creationId xmlns:a16="http://schemas.microsoft.com/office/drawing/2014/main" id="{F1C89753-5022-1148-8328-1E5FEE55760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0" name="Gruppieren 79">
                <a:extLst>
                  <a:ext uri="{FF2B5EF4-FFF2-40B4-BE49-F238E27FC236}">
                    <a16:creationId xmlns:a16="http://schemas.microsoft.com/office/drawing/2014/main" id="{AC3CCCEE-7509-704A-9432-B64F825C7ED1}"/>
                  </a:ext>
                </a:extLst>
              </p:cNvPr>
              <p:cNvGrpSpPr/>
              <p:nvPr/>
            </p:nvGrpSpPr>
            <p:grpSpPr>
              <a:xfrm>
                <a:off x="4791456" y="3279550"/>
                <a:ext cx="338328" cy="338328"/>
                <a:chOff x="1812036" y="1801368"/>
                <a:chExt cx="338328" cy="338328"/>
              </a:xfrm>
            </p:grpSpPr>
            <p:cxnSp>
              <p:nvCxnSpPr>
                <p:cNvPr id="96" name="Gerade Verbindung 95">
                  <a:extLst>
                    <a:ext uri="{FF2B5EF4-FFF2-40B4-BE49-F238E27FC236}">
                      <a16:creationId xmlns:a16="http://schemas.microsoft.com/office/drawing/2014/main" id="{0055D42B-25B3-7943-B680-30455C2B390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a:extLst>
                    <a:ext uri="{FF2B5EF4-FFF2-40B4-BE49-F238E27FC236}">
                      <a16:creationId xmlns:a16="http://schemas.microsoft.com/office/drawing/2014/main" id="{F5A581C6-F45C-3B4B-8B7E-3188B6B00342}"/>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1" name="Gruppieren 80">
                <a:extLst>
                  <a:ext uri="{FF2B5EF4-FFF2-40B4-BE49-F238E27FC236}">
                    <a16:creationId xmlns:a16="http://schemas.microsoft.com/office/drawing/2014/main" id="{39D6885D-E176-964B-8262-80AFEBC246E8}"/>
                  </a:ext>
                </a:extLst>
              </p:cNvPr>
              <p:cNvGrpSpPr/>
              <p:nvPr/>
            </p:nvGrpSpPr>
            <p:grpSpPr>
              <a:xfrm>
                <a:off x="4797552" y="4679826"/>
                <a:ext cx="338328" cy="338328"/>
                <a:chOff x="1812036" y="1801368"/>
                <a:chExt cx="338328" cy="338328"/>
              </a:xfrm>
            </p:grpSpPr>
            <p:cxnSp>
              <p:nvCxnSpPr>
                <p:cNvPr id="94" name="Gerade Verbindung 93">
                  <a:extLst>
                    <a:ext uri="{FF2B5EF4-FFF2-40B4-BE49-F238E27FC236}">
                      <a16:creationId xmlns:a16="http://schemas.microsoft.com/office/drawing/2014/main" id="{7DC595DB-E20C-964C-86E1-7994B83644F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5" name="Gerade Verbindung 94">
                  <a:extLst>
                    <a:ext uri="{FF2B5EF4-FFF2-40B4-BE49-F238E27FC236}">
                      <a16:creationId xmlns:a16="http://schemas.microsoft.com/office/drawing/2014/main" id="{233A3303-1579-0145-9754-EA274DA3337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2" name="Gruppieren 81">
                <a:extLst>
                  <a:ext uri="{FF2B5EF4-FFF2-40B4-BE49-F238E27FC236}">
                    <a16:creationId xmlns:a16="http://schemas.microsoft.com/office/drawing/2014/main" id="{A9E98451-32F2-D541-A9C1-BEB8E91CFEC4}"/>
                  </a:ext>
                </a:extLst>
              </p:cNvPr>
              <p:cNvGrpSpPr/>
              <p:nvPr/>
            </p:nvGrpSpPr>
            <p:grpSpPr>
              <a:xfrm>
                <a:off x="4794504" y="6061814"/>
                <a:ext cx="338328" cy="338328"/>
                <a:chOff x="1812036" y="1801368"/>
                <a:chExt cx="338328" cy="338328"/>
              </a:xfrm>
            </p:grpSpPr>
            <p:cxnSp>
              <p:nvCxnSpPr>
                <p:cNvPr id="92" name="Gerade Verbindung 91">
                  <a:extLst>
                    <a:ext uri="{FF2B5EF4-FFF2-40B4-BE49-F238E27FC236}">
                      <a16:creationId xmlns:a16="http://schemas.microsoft.com/office/drawing/2014/main" id="{30572148-5DA1-8A42-810A-981E84673AB7}"/>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3" name="Gerade Verbindung 92">
                  <a:extLst>
                    <a:ext uri="{FF2B5EF4-FFF2-40B4-BE49-F238E27FC236}">
                      <a16:creationId xmlns:a16="http://schemas.microsoft.com/office/drawing/2014/main" id="{A0448EB0-B92E-0C4F-A4CB-39C56EAAF97B}"/>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3" name="Gruppieren 82">
                <a:extLst>
                  <a:ext uri="{FF2B5EF4-FFF2-40B4-BE49-F238E27FC236}">
                    <a16:creationId xmlns:a16="http://schemas.microsoft.com/office/drawing/2014/main" id="{602A2477-ACC1-D347-9926-3F87C981555E}"/>
                  </a:ext>
                </a:extLst>
              </p:cNvPr>
              <p:cNvGrpSpPr/>
              <p:nvPr/>
            </p:nvGrpSpPr>
            <p:grpSpPr>
              <a:xfrm>
                <a:off x="4791456" y="7443802"/>
                <a:ext cx="338328" cy="338328"/>
                <a:chOff x="1812036" y="1801368"/>
                <a:chExt cx="338328" cy="338328"/>
              </a:xfrm>
            </p:grpSpPr>
            <p:cxnSp>
              <p:nvCxnSpPr>
                <p:cNvPr id="90" name="Gerade Verbindung 89">
                  <a:extLst>
                    <a:ext uri="{FF2B5EF4-FFF2-40B4-BE49-F238E27FC236}">
                      <a16:creationId xmlns:a16="http://schemas.microsoft.com/office/drawing/2014/main" id="{07862569-0213-6243-A316-7B7CCC4782B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1" name="Gerade Verbindung 90">
                  <a:extLst>
                    <a:ext uri="{FF2B5EF4-FFF2-40B4-BE49-F238E27FC236}">
                      <a16:creationId xmlns:a16="http://schemas.microsoft.com/office/drawing/2014/main" id="{14C6721B-0BA1-CA40-8D42-3666E3678B25}"/>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4" name="Gruppieren 83">
                <a:extLst>
                  <a:ext uri="{FF2B5EF4-FFF2-40B4-BE49-F238E27FC236}">
                    <a16:creationId xmlns:a16="http://schemas.microsoft.com/office/drawing/2014/main" id="{A325759C-CAF9-0C4F-90FA-2F07F93EA901}"/>
                  </a:ext>
                </a:extLst>
              </p:cNvPr>
              <p:cNvGrpSpPr/>
              <p:nvPr/>
            </p:nvGrpSpPr>
            <p:grpSpPr>
              <a:xfrm>
                <a:off x="4797552" y="8830642"/>
                <a:ext cx="338328" cy="338328"/>
                <a:chOff x="1812036" y="1801368"/>
                <a:chExt cx="338328" cy="338328"/>
              </a:xfrm>
            </p:grpSpPr>
            <p:cxnSp>
              <p:nvCxnSpPr>
                <p:cNvPr id="88" name="Gerade Verbindung 87">
                  <a:extLst>
                    <a:ext uri="{FF2B5EF4-FFF2-40B4-BE49-F238E27FC236}">
                      <a16:creationId xmlns:a16="http://schemas.microsoft.com/office/drawing/2014/main" id="{5FEB1B56-19E6-E748-B12D-2ACF11574B6A}"/>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9" name="Gerade Verbindung 88">
                  <a:extLst>
                    <a:ext uri="{FF2B5EF4-FFF2-40B4-BE49-F238E27FC236}">
                      <a16:creationId xmlns:a16="http://schemas.microsoft.com/office/drawing/2014/main" id="{CE9BC4A9-80C1-424D-B71D-3E3E8806C52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5" name="Gruppieren 84">
                <a:extLst>
                  <a:ext uri="{FF2B5EF4-FFF2-40B4-BE49-F238E27FC236}">
                    <a16:creationId xmlns:a16="http://schemas.microsoft.com/office/drawing/2014/main" id="{26439D25-0A4A-844F-B1BA-57374711A451}"/>
                  </a:ext>
                </a:extLst>
              </p:cNvPr>
              <p:cNvGrpSpPr/>
              <p:nvPr/>
            </p:nvGrpSpPr>
            <p:grpSpPr>
              <a:xfrm>
                <a:off x="4791456" y="187551"/>
                <a:ext cx="338328" cy="338328"/>
                <a:chOff x="1812036" y="1801368"/>
                <a:chExt cx="338328" cy="338328"/>
              </a:xfrm>
            </p:grpSpPr>
            <p:cxnSp>
              <p:nvCxnSpPr>
                <p:cNvPr id="86" name="Gerade Verbindung 85">
                  <a:extLst>
                    <a:ext uri="{FF2B5EF4-FFF2-40B4-BE49-F238E27FC236}">
                      <a16:creationId xmlns:a16="http://schemas.microsoft.com/office/drawing/2014/main" id="{ECDB85DA-6803-A64C-A70B-5CB108F67CF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Gerade Verbindung 86">
                  <a:extLst>
                    <a:ext uri="{FF2B5EF4-FFF2-40B4-BE49-F238E27FC236}">
                      <a16:creationId xmlns:a16="http://schemas.microsoft.com/office/drawing/2014/main" id="{7D38D22C-D3FD-2543-9903-3A98436413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00" name="Gruppieren 99">
              <a:extLst>
                <a:ext uri="{FF2B5EF4-FFF2-40B4-BE49-F238E27FC236}">
                  <a16:creationId xmlns:a16="http://schemas.microsoft.com/office/drawing/2014/main" id="{DEB90DE0-947D-A943-BD70-BD411CBB45A4}"/>
                </a:ext>
              </a:extLst>
            </p:cNvPr>
            <p:cNvGrpSpPr/>
            <p:nvPr/>
          </p:nvGrpSpPr>
          <p:grpSpPr>
            <a:xfrm>
              <a:off x="315139" y="189116"/>
              <a:ext cx="344424" cy="8981419"/>
              <a:chOff x="4791456" y="187551"/>
              <a:chExt cx="344424" cy="8981419"/>
            </a:xfrm>
          </p:grpSpPr>
          <p:grpSp>
            <p:nvGrpSpPr>
              <p:cNvPr id="101" name="Gruppieren 100">
                <a:extLst>
                  <a:ext uri="{FF2B5EF4-FFF2-40B4-BE49-F238E27FC236}">
                    <a16:creationId xmlns:a16="http://schemas.microsoft.com/office/drawing/2014/main" id="{9EE4535B-FCFE-8E42-9603-75DDC60B30FB}"/>
                  </a:ext>
                </a:extLst>
              </p:cNvPr>
              <p:cNvGrpSpPr/>
              <p:nvPr/>
            </p:nvGrpSpPr>
            <p:grpSpPr>
              <a:xfrm>
                <a:off x="4796028" y="1804416"/>
                <a:ext cx="338328" cy="338328"/>
                <a:chOff x="1812036" y="1801368"/>
                <a:chExt cx="338328" cy="338328"/>
              </a:xfrm>
            </p:grpSpPr>
            <p:cxnSp>
              <p:nvCxnSpPr>
                <p:cNvPr id="120" name="Gerade Verbindung 119">
                  <a:extLst>
                    <a:ext uri="{FF2B5EF4-FFF2-40B4-BE49-F238E27FC236}">
                      <a16:creationId xmlns:a16="http://schemas.microsoft.com/office/drawing/2014/main" id="{99FD37B1-EAE3-AF4A-9384-6B78D3ABE85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a:extLst>
                    <a:ext uri="{FF2B5EF4-FFF2-40B4-BE49-F238E27FC236}">
                      <a16:creationId xmlns:a16="http://schemas.microsoft.com/office/drawing/2014/main" id="{20E65303-12D6-4B46-944D-EF7BFFC62733}"/>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uppieren 101">
                <a:extLst>
                  <a:ext uri="{FF2B5EF4-FFF2-40B4-BE49-F238E27FC236}">
                    <a16:creationId xmlns:a16="http://schemas.microsoft.com/office/drawing/2014/main" id="{F970EC6B-1594-5344-94B9-1EBD1648E91E}"/>
                  </a:ext>
                </a:extLst>
              </p:cNvPr>
              <p:cNvGrpSpPr/>
              <p:nvPr/>
            </p:nvGrpSpPr>
            <p:grpSpPr>
              <a:xfrm>
                <a:off x="4791456" y="3279550"/>
                <a:ext cx="338328" cy="338328"/>
                <a:chOff x="1812036" y="1801368"/>
                <a:chExt cx="338328" cy="338328"/>
              </a:xfrm>
            </p:grpSpPr>
            <p:cxnSp>
              <p:nvCxnSpPr>
                <p:cNvPr id="118" name="Gerade Verbindung 117">
                  <a:extLst>
                    <a:ext uri="{FF2B5EF4-FFF2-40B4-BE49-F238E27FC236}">
                      <a16:creationId xmlns:a16="http://schemas.microsoft.com/office/drawing/2014/main" id="{871F0F31-FA12-A144-95AD-8A8DCF0661C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a:extLst>
                    <a:ext uri="{FF2B5EF4-FFF2-40B4-BE49-F238E27FC236}">
                      <a16:creationId xmlns:a16="http://schemas.microsoft.com/office/drawing/2014/main" id="{57ECCEC4-BAE0-8942-BE2D-6D8C4A4A8EAC}"/>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uppieren 102">
                <a:extLst>
                  <a:ext uri="{FF2B5EF4-FFF2-40B4-BE49-F238E27FC236}">
                    <a16:creationId xmlns:a16="http://schemas.microsoft.com/office/drawing/2014/main" id="{EF54E545-4A52-1A4F-B171-95ADFB9F37A3}"/>
                  </a:ext>
                </a:extLst>
              </p:cNvPr>
              <p:cNvGrpSpPr/>
              <p:nvPr/>
            </p:nvGrpSpPr>
            <p:grpSpPr>
              <a:xfrm>
                <a:off x="4797552" y="4679826"/>
                <a:ext cx="338328" cy="338328"/>
                <a:chOff x="1812036" y="1801368"/>
                <a:chExt cx="338328" cy="338328"/>
              </a:xfrm>
            </p:grpSpPr>
            <p:cxnSp>
              <p:nvCxnSpPr>
                <p:cNvPr id="116" name="Gerade Verbindung 115">
                  <a:extLst>
                    <a:ext uri="{FF2B5EF4-FFF2-40B4-BE49-F238E27FC236}">
                      <a16:creationId xmlns:a16="http://schemas.microsoft.com/office/drawing/2014/main" id="{C782D71E-250A-1F4B-BAB7-1D5140CC32A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7" name="Gerade Verbindung 116">
                  <a:extLst>
                    <a:ext uri="{FF2B5EF4-FFF2-40B4-BE49-F238E27FC236}">
                      <a16:creationId xmlns:a16="http://schemas.microsoft.com/office/drawing/2014/main" id="{A57870AC-AE6D-1943-BE9D-B26EC4748BF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4" name="Gruppieren 103">
                <a:extLst>
                  <a:ext uri="{FF2B5EF4-FFF2-40B4-BE49-F238E27FC236}">
                    <a16:creationId xmlns:a16="http://schemas.microsoft.com/office/drawing/2014/main" id="{1A9B373F-17DC-3B4C-B10F-9F8C4C631432}"/>
                  </a:ext>
                </a:extLst>
              </p:cNvPr>
              <p:cNvGrpSpPr/>
              <p:nvPr/>
            </p:nvGrpSpPr>
            <p:grpSpPr>
              <a:xfrm>
                <a:off x="4794504" y="6061814"/>
                <a:ext cx="338328" cy="338328"/>
                <a:chOff x="1812036" y="1801368"/>
                <a:chExt cx="338328" cy="338328"/>
              </a:xfrm>
            </p:grpSpPr>
            <p:cxnSp>
              <p:nvCxnSpPr>
                <p:cNvPr id="114" name="Gerade Verbindung 113">
                  <a:extLst>
                    <a:ext uri="{FF2B5EF4-FFF2-40B4-BE49-F238E27FC236}">
                      <a16:creationId xmlns:a16="http://schemas.microsoft.com/office/drawing/2014/main" id="{DE3932AA-EC1E-0F48-BAF5-63A8E248665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Gerade Verbindung 114">
                  <a:extLst>
                    <a:ext uri="{FF2B5EF4-FFF2-40B4-BE49-F238E27FC236}">
                      <a16:creationId xmlns:a16="http://schemas.microsoft.com/office/drawing/2014/main" id="{D9F08BAE-21E2-AE49-A70D-5BB432D720B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5" name="Gruppieren 104">
                <a:extLst>
                  <a:ext uri="{FF2B5EF4-FFF2-40B4-BE49-F238E27FC236}">
                    <a16:creationId xmlns:a16="http://schemas.microsoft.com/office/drawing/2014/main" id="{50B44F0F-43CA-5C4D-B546-6C34D0740A3A}"/>
                  </a:ext>
                </a:extLst>
              </p:cNvPr>
              <p:cNvGrpSpPr/>
              <p:nvPr/>
            </p:nvGrpSpPr>
            <p:grpSpPr>
              <a:xfrm>
                <a:off x="4791456" y="7443802"/>
                <a:ext cx="338328" cy="338328"/>
                <a:chOff x="1812036" y="1801368"/>
                <a:chExt cx="338328" cy="338328"/>
              </a:xfrm>
            </p:grpSpPr>
            <p:cxnSp>
              <p:nvCxnSpPr>
                <p:cNvPr id="112" name="Gerade Verbindung 111">
                  <a:extLst>
                    <a:ext uri="{FF2B5EF4-FFF2-40B4-BE49-F238E27FC236}">
                      <a16:creationId xmlns:a16="http://schemas.microsoft.com/office/drawing/2014/main" id="{316F50D5-E7BA-5742-8479-983F984485B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3" name="Gerade Verbindung 112">
                  <a:extLst>
                    <a:ext uri="{FF2B5EF4-FFF2-40B4-BE49-F238E27FC236}">
                      <a16:creationId xmlns:a16="http://schemas.microsoft.com/office/drawing/2014/main" id="{4ED8C192-E6C6-F644-8844-F992D7A278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6" name="Gruppieren 105">
                <a:extLst>
                  <a:ext uri="{FF2B5EF4-FFF2-40B4-BE49-F238E27FC236}">
                    <a16:creationId xmlns:a16="http://schemas.microsoft.com/office/drawing/2014/main" id="{E0EF0E61-0787-6A47-82A0-3AA95027D7C2}"/>
                  </a:ext>
                </a:extLst>
              </p:cNvPr>
              <p:cNvGrpSpPr/>
              <p:nvPr/>
            </p:nvGrpSpPr>
            <p:grpSpPr>
              <a:xfrm>
                <a:off x="4797552" y="8830642"/>
                <a:ext cx="338328" cy="338328"/>
                <a:chOff x="1812036" y="1801368"/>
                <a:chExt cx="338328" cy="338328"/>
              </a:xfrm>
            </p:grpSpPr>
            <p:cxnSp>
              <p:nvCxnSpPr>
                <p:cNvPr id="110" name="Gerade Verbindung 109">
                  <a:extLst>
                    <a:ext uri="{FF2B5EF4-FFF2-40B4-BE49-F238E27FC236}">
                      <a16:creationId xmlns:a16="http://schemas.microsoft.com/office/drawing/2014/main" id="{D972C672-29A8-F940-A59C-CCFD4346B5F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1" name="Gerade Verbindung 110">
                  <a:extLst>
                    <a:ext uri="{FF2B5EF4-FFF2-40B4-BE49-F238E27FC236}">
                      <a16:creationId xmlns:a16="http://schemas.microsoft.com/office/drawing/2014/main" id="{34EB09C0-2F82-F441-92C6-BC90103A88B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E418CD9-4182-3C43-B713-36215D5C01E7}"/>
                  </a:ext>
                </a:extLst>
              </p:cNvPr>
              <p:cNvGrpSpPr/>
              <p:nvPr/>
            </p:nvGrpSpPr>
            <p:grpSpPr>
              <a:xfrm>
                <a:off x="4791456" y="187551"/>
                <a:ext cx="338328" cy="338328"/>
                <a:chOff x="1812036" y="1801368"/>
                <a:chExt cx="338328" cy="338328"/>
              </a:xfrm>
            </p:grpSpPr>
            <p:cxnSp>
              <p:nvCxnSpPr>
                <p:cNvPr id="108" name="Gerade Verbindung 107">
                  <a:extLst>
                    <a:ext uri="{FF2B5EF4-FFF2-40B4-BE49-F238E27FC236}">
                      <a16:creationId xmlns:a16="http://schemas.microsoft.com/office/drawing/2014/main" id="{DD99C760-628D-5D47-9B24-3EFA3CFF33B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a:extLst>
                    <a:ext uri="{FF2B5EF4-FFF2-40B4-BE49-F238E27FC236}">
                      <a16:creationId xmlns:a16="http://schemas.microsoft.com/office/drawing/2014/main" id="{1BFE592F-A6E8-334B-A6F4-29E6F5F93A3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22120126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5CED61F0-C079-5F41-9C8B-8C8142FD0B75}"/>
              </a:ext>
            </a:extLst>
          </p:cNvPr>
          <p:cNvGraphicFramePr>
            <a:graphicFrameLocks noGrp="1"/>
          </p:cNvGraphicFramePr>
          <p:nvPr>
            <p:extLst>
              <p:ext uri="{D42A27DB-BD31-4B8C-83A1-F6EECF244321}">
                <p14:modId xmlns:p14="http://schemas.microsoft.com/office/powerpoint/2010/main" val="2064795570"/>
              </p:ext>
            </p:extLst>
          </p:nvPr>
        </p:nvGraphicFramePr>
        <p:xfrm>
          <a:off x="494674" y="1552457"/>
          <a:ext cx="5970132" cy="3291840"/>
        </p:xfrm>
        <a:graphic>
          <a:graphicData uri="http://schemas.openxmlformats.org/drawingml/2006/table">
            <a:tbl>
              <a:tblPr firstRow="1" bandRow="1">
                <a:tableStyleId>{5940675A-B579-460E-94D1-54222C63F5DA}</a:tableStyleId>
              </a:tblPr>
              <a:tblGrid>
                <a:gridCol w="1492533">
                  <a:extLst>
                    <a:ext uri="{9D8B030D-6E8A-4147-A177-3AD203B41FA5}">
                      <a16:colId xmlns:a16="http://schemas.microsoft.com/office/drawing/2014/main" val="1700625620"/>
                    </a:ext>
                  </a:extLst>
                </a:gridCol>
                <a:gridCol w="1492533">
                  <a:extLst>
                    <a:ext uri="{9D8B030D-6E8A-4147-A177-3AD203B41FA5}">
                      <a16:colId xmlns:a16="http://schemas.microsoft.com/office/drawing/2014/main" val="3796256015"/>
                    </a:ext>
                  </a:extLst>
                </a:gridCol>
                <a:gridCol w="1492533">
                  <a:extLst>
                    <a:ext uri="{9D8B030D-6E8A-4147-A177-3AD203B41FA5}">
                      <a16:colId xmlns:a16="http://schemas.microsoft.com/office/drawing/2014/main" val="3729600254"/>
                    </a:ext>
                  </a:extLst>
                </a:gridCol>
                <a:gridCol w="1492533">
                  <a:extLst>
                    <a:ext uri="{9D8B030D-6E8A-4147-A177-3AD203B41FA5}">
                      <a16:colId xmlns:a16="http://schemas.microsoft.com/office/drawing/2014/main" val="2588793546"/>
                    </a:ext>
                  </a:extLst>
                </a:gridCol>
              </a:tblGrid>
              <a:tr h="1617609">
                <a:tc>
                  <a:txBody>
                    <a:bodyPr/>
                    <a:lstStyle/>
                    <a:p>
                      <a:pPr algn="ctr"/>
                      <a:r>
                        <a:rPr lang="de-DE" sz="1200" b="0" dirty="0" err="1"/>
                        <a:t>Rt</a:t>
                      </a:r>
                      <a:r>
                        <a:rPr lang="de-DE" sz="1200" b="0" dirty="0"/>
                        <a:t> = 2,0</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1</a:t>
                      </a:r>
                    </a:p>
                    <a:p>
                      <a:pPr algn="ctr"/>
                      <a:r>
                        <a:rPr lang="de-DE" sz="900" b="0" dirty="0"/>
                        <a:t>3 : 2</a:t>
                      </a:r>
                    </a:p>
                    <a:p>
                      <a:pPr algn="ctr"/>
                      <a:r>
                        <a:rPr lang="de-DE" sz="900" b="0" dirty="0"/>
                        <a:t>4 : 2</a:t>
                      </a:r>
                    </a:p>
                    <a:p>
                      <a:pPr algn="ctr"/>
                      <a:r>
                        <a:rPr lang="de-DE" sz="900" b="0" dirty="0"/>
                        <a:t>5 : 3</a:t>
                      </a:r>
                    </a:p>
                    <a:p>
                      <a:pPr algn="ctr"/>
                      <a:r>
                        <a:rPr lang="de-DE" sz="900" b="0" dirty="0"/>
                        <a:t>6 : 4</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1,5</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2</a:t>
                      </a:r>
                    </a:p>
                    <a:p>
                      <a:pPr algn="ctr"/>
                      <a:r>
                        <a:rPr lang="de-DE" sz="900" b="0" dirty="0"/>
                        <a:t>5 : 2</a:t>
                      </a:r>
                    </a:p>
                    <a:p>
                      <a:pPr algn="ctr"/>
                      <a:r>
                        <a:rPr lang="de-DE" sz="900" b="0" dirty="0"/>
                        <a:t>6 : 3</a:t>
                      </a:r>
                    </a:p>
                    <a:p>
                      <a:pPr algn="ctr"/>
                      <a:endParaRPr lang="de-DE" sz="900"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1,32</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2</a:t>
                      </a:r>
                    </a:p>
                    <a:p>
                      <a:pPr algn="ctr"/>
                      <a:r>
                        <a:rPr lang="de-DE" sz="900" b="0" dirty="0"/>
                        <a:t>5 : 2</a:t>
                      </a:r>
                    </a:p>
                    <a:p>
                      <a:pPr algn="ctr"/>
                      <a:r>
                        <a:rPr lang="de-DE" sz="900" b="0" dirty="0"/>
                        <a:t>6 : 2</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1,17</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1</a:t>
                      </a:r>
                    </a:p>
                    <a:p>
                      <a:pPr algn="ctr"/>
                      <a:r>
                        <a:rPr lang="de-DE" sz="900" b="0" dirty="0"/>
                        <a:t>3 : 1</a:t>
                      </a:r>
                    </a:p>
                    <a:p>
                      <a:pPr algn="ctr"/>
                      <a:r>
                        <a:rPr lang="de-DE" sz="900" b="0" dirty="0"/>
                        <a:t>4 : 1</a:t>
                      </a:r>
                    </a:p>
                    <a:p>
                      <a:pPr algn="ctr"/>
                      <a:r>
                        <a:rPr lang="de-DE" sz="900" b="0" dirty="0"/>
                        <a:t>5 : 2</a:t>
                      </a:r>
                    </a:p>
                    <a:p>
                      <a:pPr algn="ctr"/>
                      <a:r>
                        <a:rPr lang="de-DE" sz="900" b="0" dirty="0"/>
                        <a:t>6 : 2</a:t>
                      </a:r>
                    </a:p>
                    <a:p>
                      <a:pPr algn="ctr"/>
                      <a:endParaRPr lang="de-DE" sz="900" b="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24630442"/>
                  </a:ext>
                </a:extLst>
              </a:tr>
              <a:tr h="1387633">
                <a:tc>
                  <a:txBody>
                    <a:bodyPr/>
                    <a:lstStyle/>
                    <a:p>
                      <a:pPr algn="ctr"/>
                      <a:r>
                        <a:rPr lang="de-DE" sz="1200" b="0" dirty="0" err="1"/>
                        <a:t>Rt</a:t>
                      </a:r>
                      <a:r>
                        <a:rPr lang="de-DE" sz="1200" b="0" dirty="0"/>
                        <a:t> = 0,83</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0</a:t>
                      </a:r>
                    </a:p>
                    <a:p>
                      <a:pPr algn="ctr"/>
                      <a:r>
                        <a:rPr lang="de-DE" sz="900" b="0" dirty="0"/>
                        <a:t>3 : 1</a:t>
                      </a:r>
                    </a:p>
                    <a:p>
                      <a:pPr algn="ctr"/>
                      <a:r>
                        <a:rPr lang="de-DE" sz="900" b="0" dirty="0"/>
                        <a:t>4 : 1</a:t>
                      </a:r>
                    </a:p>
                    <a:p>
                      <a:pPr algn="ctr"/>
                      <a:r>
                        <a:rPr lang="de-DE" sz="900" b="0" dirty="0"/>
                        <a:t>5 : 1</a:t>
                      </a:r>
                    </a:p>
                    <a:p>
                      <a:pPr algn="ctr"/>
                      <a:r>
                        <a:rPr lang="de-DE" sz="900" b="0" dirty="0"/>
                        <a:t>6 : 2</a:t>
                      </a:r>
                    </a:p>
                    <a:p>
                      <a:pPr algn="just"/>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200" b="0" dirty="0" err="1"/>
                        <a:t>Rt</a:t>
                      </a:r>
                      <a:r>
                        <a:rPr lang="de-DE" sz="1200" b="0" dirty="0"/>
                        <a:t> = 0,67</a:t>
                      </a:r>
                    </a:p>
                    <a:p>
                      <a:pPr algn="ctr"/>
                      <a:endParaRPr lang="de-DE" sz="900" b="0" dirty="0"/>
                    </a:p>
                    <a:p>
                      <a:pPr algn="ctr"/>
                      <a:r>
                        <a:rPr lang="de-DE" sz="900" b="0" dirty="0"/>
                        <a:t>Würfelwurf : zählt als</a:t>
                      </a:r>
                    </a:p>
                    <a:p>
                      <a:pPr algn="ctr"/>
                      <a:endParaRPr lang="de-DE" sz="900" b="0" dirty="0"/>
                    </a:p>
                    <a:p>
                      <a:pPr algn="ctr"/>
                      <a:r>
                        <a:rPr lang="de-DE" sz="900" b="0" dirty="0"/>
                        <a:t>1 : 0</a:t>
                      </a:r>
                    </a:p>
                    <a:p>
                      <a:pPr algn="ctr"/>
                      <a:r>
                        <a:rPr lang="de-DE" sz="900" b="0" dirty="0"/>
                        <a:t>2 : 0</a:t>
                      </a:r>
                    </a:p>
                    <a:p>
                      <a:pPr algn="ctr"/>
                      <a:r>
                        <a:rPr lang="de-DE" sz="900" b="0" dirty="0"/>
                        <a:t>3 : 0</a:t>
                      </a:r>
                    </a:p>
                    <a:p>
                      <a:pPr algn="ctr"/>
                      <a:r>
                        <a:rPr lang="de-DE" sz="900" b="0" dirty="0"/>
                        <a:t>4 : 1</a:t>
                      </a:r>
                    </a:p>
                    <a:p>
                      <a:pPr algn="ctr"/>
                      <a:r>
                        <a:rPr lang="de-DE" sz="900" b="0" dirty="0"/>
                        <a:t>5 : 1</a:t>
                      </a:r>
                    </a:p>
                    <a:p>
                      <a:pPr algn="ctr"/>
                      <a:r>
                        <a:rPr lang="de-DE" sz="900" b="0" dirty="0"/>
                        <a:t>6 : 2</a:t>
                      </a:r>
                    </a:p>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9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36257910"/>
                  </a:ext>
                </a:extLst>
              </a:tr>
            </a:tbl>
          </a:graphicData>
        </a:graphic>
      </p:graphicFrame>
      <p:grpSp>
        <p:nvGrpSpPr>
          <p:cNvPr id="5" name="Gruppieren 4">
            <a:extLst>
              <a:ext uri="{FF2B5EF4-FFF2-40B4-BE49-F238E27FC236}">
                <a16:creationId xmlns:a16="http://schemas.microsoft.com/office/drawing/2014/main" id="{E8FCCAA4-3C9A-2542-83A0-2C5641CB859F}"/>
              </a:ext>
            </a:extLst>
          </p:cNvPr>
          <p:cNvGrpSpPr/>
          <p:nvPr/>
        </p:nvGrpSpPr>
        <p:grpSpPr>
          <a:xfrm>
            <a:off x="315139" y="1420001"/>
            <a:ext cx="6312237" cy="3431892"/>
            <a:chOff x="315139" y="187551"/>
            <a:chExt cx="6312237" cy="3431892"/>
          </a:xfrm>
        </p:grpSpPr>
        <p:grpSp>
          <p:nvGrpSpPr>
            <p:cNvPr id="8" name="Gruppieren 7">
              <a:extLst>
                <a:ext uri="{FF2B5EF4-FFF2-40B4-BE49-F238E27FC236}">
                  <a16:creationId xmlns:a16="http://schemas.microsoft.com/office/drawing/2014/main" id="{4ABBA3F7-F2E2-FE43-9AFA-D3EE1663D7DF}"/>
                </a:ext>
              </a:extLst>
            </p:cNvPr>
            <p:cNvGrpSpPr/>
            <p:nvPr/>
          </p:nvGrpSpPr>
          <p:grpSpPr>
            <a:xfrm>
              <a:off x="1812036" y="1804416"/>
              <a:ext cx="338328" cy="338328"/>
              <a:chOff x="1812036" y="1801368"/>
              <a:chExt cx="338328" cy="338328"/>
            </a:xfrm>
          </p:grpSpPr>
          <p:cxnSp>
            <p:nvCxnSpPr>
              <p:cNvPr id="6" name="Gerade Verbindung 5">
                <a:extLst>
                  <a:ext uri="{FF2B5EF4-FFF2-40B4-BE49-F238E27FC236}">
                    <a16:creationId xmlns:a16="http://schemas.microsoft.com/office/drawing/2014/main" id="{8239A435-0843-5145-B452-262E3E85F2D9}"/>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Gerade Verbindung 6">
                <a:extLst>
                  <a:ext uri="{FF2B5EF4-FFF2-40B4-BE49-F238E27FC236}">
                    <a16:creationId xmlns:a16="http://schemas.microsoft.com/office/drawing/2014/main" id="{25BD8206-1C89-9E4D-A176-9844FC641059}"/>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uppieren 8">
              <a:extLst>
                <a:ext uri="{FF2B5EF4-FFF2-40B4-BE49-F238E27FC236}">
                  <a16:creationId xmlns:a16="http://schemas.microsoft.com/office/drawing/2014/main" id="{850D5AD7-AFC1-DA4A-88C6-8E7058CFF6BB}"/>
                </a:ext>
              </a:extLst>
            </p:cNvPr>
            <p:cNvGrpSpPr/>
            <p:nvPr/>
          </p:nvGrpSpPr>
          <p:grpSpPr>
            <a:xfrm>
              <a:off x="3308604" y="1804416"/>
              <a:ext cx="338328" cy="338328"/>
              <a:chOff x="1812036" y="1801368"/>
              <a:chExt cx="338328" cy="338328"/>
            </a:xfrm>
          </p:grpSpPr>
          <p:cxnSp>
            <p:nvCxnSpPr>
              <p:cNvPr id="10" name="Gerade Verbindung 9">
                <a:extLst>
                  <a:ext uri="{FF2B5EF4-FFF2-40B4-BE49-F238E27FC236}">
                    <a16:creationId xmlns:a16="http://schemas.microsoft.com/office/drawing/2014/main" id="{5C5E2D19-B18E-4647-81BD-93FF913B757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Gerade Verbindung 10">
                <a:extLst>
                  <a:ext uri="{FF2B5EF4-FFF2-40B4-BE49-F238E27FC236}">
                    <a16:creationId xmlns:a16="http://schemas.microsoft.com/office/drawing/2014/main" id="{F4227E65-1748-E24E-8F6C-3E6FA7AED317}"/>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uppieren 16">
              <a:extLst>
                <a:ext uri="{FF2B5EF4-FFF2-40B4-BE49-F238E27FC236}">
                  <a16:creationId xmlns:a16="http://schemas.microsoft.com/office/drawing/2014/main" id="{3EB7D289-DA7B-D540-A994-67C75C0BBC5C}"/>
                </a:ext>
              </a:extLst>
            </p:cNvPr>
            <p:cNvGrpSpPr/>
            <p:nvPr/>
          </p:nvGrpSpPr>
          <p:grpSpPr>
            <a:xfrm>
              <a:off x="1807464" y="3279550"/>
              <a:ext cx="338328" cy="338328"/>
              <a:chOff x="1812036" y="1801368"/>
              <a:chExt cx="338328" cy="338328"/>
            </a:xfrm>
          </p:grpSpPr>
          <p:cxnSp>
            <p:nvCxnSpPr>
              <p:cNvPr id="24" name="Gerade Verbindung 23">
                <a:extLst>
                  <a:ext uri="{FF2B5EF4-FFF2-40B4-BE49-F238E27FC236}">
                    <a16:creationId xmlns:a16="http://schemas.microsoft.com/office/drawing/2014/main" id="{77E8B0C9-BD9E-2E46-A6DC-BFAAC99DBB4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Gerade Verbindung 24">
                <a:extLst>
                  <a:ext uri="{FF2B5EF4-FFF2-40B4-BE49-F238E27FC236}">
                    <a16:creationId xmlns:a16="http://schemas.microsoft.com/office/drawing/2014/main" id="{3D9F7A68-EE5A-3A4A-A6DD-4D300ED219C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uppieren 17">
              <a:extLst>
                <a:ext uri="{FF2B5EF4-FFF2-40B4-BE49-F238E27FC236}">
                  <a16:creationId xmlns:a16="http://schemas.microsoft.com/office/drawing/2014/main" id="{7EB24BD1-6EAE-474D-927E-F93AFA728C0C}"/>
                </a:ext>
              </a:extLst>
            </p:cNvPr>
            <p:cNvGrpSpPr/>
            <p:nvPr/>
          </p:nvGrpSpPr>
          <p:grpSpPr>
            <a:xfrm>
              <a:off x="3304032" y="3279550"/>
              <a:ext cx="338328" cy="338328"/>
              <a:chOff x="1812036" y="1801368"/>
              <a:chExt cx="338328" cy="338328"/>
            </a:xfrm>
          </p:grpSpPr>
          <p:cxnSp>
            <p:nvCxnSpPr>
              <p:cNvPr id="22" name="Gerade Verbindung 21">
                <a:extLst>
                  <a:ext uri="{FF2B5EF4-FFF2-40B4-BE49-F238E27FC236}">
                    <a16:creationId xmlns:a16="http://schemas.microsoft.com/office/drawing/2014/main" id="{1755D1CB-3BB3-BA45-9773-2428F271B9A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Gerade Verbindung 22">
                <a:extLst>
                  <a:ext uri="{FF2B5EF4-FFF2-40B4-BE49-F238E27FC236}">
                    <a16:creationId xmlns:a16="http://schemas.microsoft.com/office/drawing/2014/main" id="{E6C4E017-E297-3341-914C-6BAB45D854E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8" name="Gruppieren 67">
              <a:extLst>
                <a:ext uri="{FF2B5EF4-FFF2-40B4-BE49-F238E27FC236}">
                  <a16:creationId xmlns:a16="http://schemas.microsoft.com/office/drawing/2014/main" id="{D4DB24F8-CA3E-C54A-BF6C-AE2622FE295B}"/>
                </a:ext>
              </a:extLst>
            </p:cNvPr>
            <p:cNvGrpSpPr/>
            <p:nvPr/>
          </p:nvGrpSpPr>
          <p:grpSpPr>
            <a:xfrm>
              <a:off x="1807464" y="187551"/>
              <a:ext cx="338328" cy="338328"/>
              <a:chOff x="1812036" y="1801368"/>
              <a:chExt cx="338328" cy="338328"/>
            </a:xfrm>
          </p:grpSpPr>
          <p:cxnSp>
            <p:nvCxnSpPr>
              <p:cNvPr id="75" name="Gerade Verbindung 74">
                <a:extLst>
                  <a:ext uri="{FF2B5EF4-FFF2-40B4-BE49-F238E27FC236}">
                    <a16:creationId xmlns:a16="http://schemas.microsoft.com/office/drawing/2014/main" id="{625ABC7C-47D1-3B4E-9663-916B7DD7209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Gerade Verbindung 75">
                <a:extLst>
                  <a:ext uri="{FF2B5EF4-FFF2-40B4-BE49-F238E27FC236}">
                    <a16:creationId xmlns:a16="http://schemas.microsoft.com/office/drawing/2014/main" id="{487D8DB3-C8A9-2345-B740-7C0CCFF579D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9" name="Gruppieren 68">
              <a:extLst>
                <a:ext uri="{FF2B5EF4-FFF2-40B4-BE49-F238E27FC236}">
                  <a16:creationId xmlns:a16="http://schemas.microsoft.com/office/drawing/2014/main" id="{2DCA49FA-77F4-EA4B-ACC3-6B4ABD9BA23B}"/>
                </a:ext>
              </a:extLst>
            </p:cNvPr>
            <p:cNvGrpSpPr/>
            <p:nvPr/>
          </p:nvGrpSpPr>
          <p:grpSpPr>
            <a:xfrm>
              <a:off x="3304032" y="187551"/>
              <a:ext cx="338328" cy="338328"/>
              <a:chOff x="1812036" y="1801368"/>
              <a:chExt cx="338328" cy="338328"/>
            </a:xfrm>
          </p:grpSpPr>
          <p:cxnSp>
            <p:nvCxnSpPr>
              <p:cNvPr id="73" name="Gerade Verbindung 72">
                <a:extLst>
                  <a:ext uri="{FF2B5EF4-FFF2-40B4-BE49-F238E27FC236}">
                    <a16:creationId xmlns:a16="http://schemas.microsoft.com/office/drawing/2014/main" id="{EB86351B-7C84-A54D-BCC3-B6D7856CC9C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Gerade Verbindung 73">
                <a:extLst>
                  <a:ext uri="{FF2B5EF4-FFF2-40B4-BE49-F238E27FC236}">
                    <a16:creationId xmlns:a16="http://schemas.microsoft.com/office/drawing/2014/main" id="{708AFD25-F8DD-664A-9164-D9519CFE2F11}"/>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uppieren 11">
              <a:extLst>
                <a:ext uri="{FF2B5EF4-FFF2-40B4-BE49-F238E27FC236}">
                  <a16:creationId xmlns:a16="http://schemas.microsoft.com/office/drawing/2014/main" id="{6707FC65-7F04-5146-B384-AF7D1F5508D9}"/>
                </a:ext>
              </a:extLst>
            </p:cNvPr>
            <p:cNvGrpSpPr/>
            <p:nvPr/>
          </p:nvGrpSpPr>
          <p:grpSpPr>
            <a:xfrm>
              <a:off x="4796028" y="1804416"/>
              <a:ext cx="338328" cy="338328"/>
              <a:chOff x="1812036" y="1801368"/>
              <a:chExt cx="338328" cy="338328"/>
            </a:xfrm>
          </p:grpSpPr>
          <p:cxnSp>
            <p:nvCxnSpPr>
              <p:cNvPr id="13" name="Gerade Verbindung 12">
                <a:extLst>
                  <a:ext uri="{FF2B5EF4-FFF2-40B4-BE49-F238E27FC236}">
                    <a16:creationId xmlns:a16="http://schemas.microsoft.com/office/drawing/2014/main" id="{999B5972-BC9F-5A4A-B90E-BB4271B7BC72}"/>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Gerade Verbindung 13">
                <a:extLst>
                  <a:ext uri="{FF2B5EF4-FFF2-40B4-BE49-F238E27FC236}">
                    <a16:creationId xmlns:a16="http://schemas.microsoft.com/office/drawing/2014/main" id="{A2228FF6-AACD-D544-9181-BE910062D24E}"/>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uppieren 18">
              <a:extLst>
                <a:ext uri="{FF2B5EF4-FFF2-40B4-BE49-F238E27FC236}">
                  <a16:creationId xmlns:a16="http://schemas.microsoft.com/office/drawing/2014/main" id="{DDEF809D-AE57-8B45-AC08-A3653F151358}"/>
                </a:ext>
              </a:extLst>
            </p:cNvPr>
            <p:cNvGrpSpPr/>
            <p:nvPr/>
          </p:nvGrpSpPr>
          <p:grpSpPr>
            <a:xfrm>
              <a:off x="4791456" y="3279550"/>
              <a:ext cx="338328" cy="338328"/>
              <a:chOff x="1812036" y="1801368"/>
              <a:chExt cx="338328" cy="338328"/>
            </a:xfrm>
          </p:grpSpPr>
          <p:cxnSp>
            <p:nvCxnSpPr>
              <p:cNvPr id="20" name="Gerade Verbindung 19">
                <a:extLst>
                  <a:ext uri="{FF2B5EF4-FFF2-40B4-BE49-F238E27FC236}">
                    <a16:creationId xmlns:a16="http://schemas.microsoft.com/office/drawing/2014/main" id="{E3D0A2E0-CFAE-1042-92BC-0E5B5E0E5CE4}"/>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Gerade Verbindung 20">
                <a:extLst>
                  <a:ext uri="{FF2B5EF4-FFF2-40B4-BE49-F238E27FC236}">
                    <a16:creationId xmlns:a16="http://schemas.microsoft.com/office/drawing/2014/main" id="{90AD6F2C-68D5-AF47-B0E0-9230D23450C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0" name="Gruppieren 69">
              <a:extLst>
                <a:ext uri="{FF2B5EF4-FFF2-40B4-BE49-F238E27FC236}">
                  <a16:creationId xmlns:a16="http://schemas.microsoft.com/office/drawing/2014/main" id="{0B1CEE26-9B0E-244D-812D-105C948FFC70}"/>
                </a:ext>
              </a:extLst>
            </p:cNvPr>
            <p:cNvGrpSpPr/>
            <p:nvPr/>
          </p:nvGrpSpPr>
          <p:grpSpPr>
            <a:xfrm>
              <a:off x="4791456" y="187551"/>
              <a:ext cx="338328" cy="338328"/>
              <a:chOff x="1812036" y="1801368"/>
              <a:chExt cx="338328" cy="338328"/>
            </a:xfrm>
          </p:grpSpPr>
          <p:cxnSp>
            <p:nvCxnSpPr>
              <p:cNvPr id="71" name="Gerade Verbindung 70">
                <a:extLst>
                  <a:ext uri="{FF2B5EF4-FFF2-40B4-BE49-F238E27FC236}">
                    <a16:creationId xmlns:a16="http://schemas.microsoft.com/office/drawing/2014/main" id="{C3B57CC2-8997-AE46-9D68-E32F9F81705E}"/>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Gerade Verbindung 71">
                <a:extLst>
                  <a:ext uri="{FF2B5EF4-FFF2-40B4-BE49-F238E27FC236}">
                    <a16:creationId xmlns:a16="http://schemas.microsoft.com/office/drawing/2014/main" id="{2175843D-09B6-FF47-AA1F-BFF7CDBB0E4F}"/>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79" name="Gruppieren 78">
              <a:extLst>
                <a:ext uri="{FF2B5EF4-FFF2-40B4-BE49-F238E27FC236}">
                  <a16:creationId xmlns:a16="http://schemas.microsoft.com/office/drawing/2014/main" id="{E5C8CA91-90D0-B946-91C6-FC4834451155}"/>
                </a:ext>
              </a:extLst>
            </p:cNvPr>
            <p:cNvGrpSpPr/>
            <p:nvPr/>
          </p:nvGrpSpPr>
          <p:grpSpPr>
            <a:xfrm>
              <a:off x="6289048" y="1805981"/>
              <a:ext cx="338328" cy="338328"/>
              <a:chOff x="1812036" y="1801368"/>
              <a:chExt cx="338328" cy="338328"/>
            </a:xfrm>
          </p:grpSpPr>
          <p:cxnSp>
            <p:nvCxnSpPr>
              <p:cNvPr id="98" name="Gerade Verbindung 97">
                <a:extLst>
                  <a:ext uri="{FF2B5EF4-FFF2-40B4-BE49-F238E27FC236}">
                    <a16:creationId xmlns:a16="http://schemas.microsoft.com/office/drawing/2014/main" id="{20D9E435-4DCE-EE4E-8955-F630A0EC032D}"/>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9" name="Gerade Verbindung 98">
                <a:extLst>
                  <a:ext uri="{FF2B5EF4-FFF2-40B4-BE49-F238E27FC236}">
                    <a16:creationId xmlns:a16="http://schemas.microsoft.com/office/drawing/2014/main" id="{F1C89753-5022-1148-8328-1E5FEE55760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0" name="Gruppieren 79">
              <a:extLst>
                <a:ext uri="{FF2B5EF4-FFF2-40B4-BE49-F238E27FC236}">
                  <a16:creationId xmlns:a16="http://schemas.microsoft.com/office/drawing/2014/main" id="{AC3CCCEE-7509-704A-9432-B64F825C7ED1}"/>
                </a:ext>
              </a:extLst>
            </p:cNvPr>
            <p:cNvGrpSpPr/>
            <p:nvPr/>
          </p:nvGrpSpPr>
          <p:grpSpPr>
            <a:xfrm>
              <a:off x="6284476" y="3281115"/>
              <a:ext cx="338328" cy="338328"/>
              <a:chOff x="1812036" y="1801368"/>
              <a:chExt cx="338328" cy="338328"/>
            </a:xfrm>
          </p:grpSpPr>
          <p:cxnSp>
            <p:nvCxnSpPr>
              <p:cNvPr id="96" name="Gerade Verbindung 95">
                <a:extLst>
                  <a:ext uri="{FF2B5EF4-FFF2-40B4-BE49-F238E27FC236}">
                    <a16:creationId xmlns:a16="http://schemas.microsoft.com/office/drawing/2014/main" id="{0055D42B-25B3-7943-B680-30455C2B390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7" name="Gerade Verbindung 96">
                <a:extLst>
                  <a:ext uri="{FF2B5EF4-FFF2-40B4-BE49-F238E27FC236}">
                    <a16:creationId xmlns:a16="http://schemas.microsoft.com/office/drawing/2014/main" id="{F5A581C6-F45C-3B4B-8B7E-3188B6B00342}"/>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85" name="Gruppieren 84">
              <a:extLst>
                <a:ext uri="{FF2B5EF4-FFF2-40B4-BE49-F238E27FC236}">
                  <a16:creationId xmlns:a16="http://schemas.microsoft.com/office/drawing/2014/main" id="{26439D25-0A4A-844F-B1BA-57374711A451}"/>
                </a:ext>
              </a:extLst>
            </p:cNvPr>
            <p:cNvGrpSpPr/>
            <p:nvPr/>
          </p:nvGrpSpPr>
          <p:grpSpPr>
            <a:xfrm>
              <a:off x="6284476" y="189116"/>
              <a:ext cx="338328" cy="338328"/>
              <a:chOff x="1812036" y="1801368"/>
              <a:chExt cx="338328" cy="338328"/>
            </a:xfrm>
          </p:grpSpPr>
          <p:cxnSp>
            <p:nvCxnSpPr>
              <p:cNvPr id="86" name="Gerade Verbindung 85">
                <a:extLst>
                  <a:ext uri="{FF2B5EF4-FFF2-40B4-BE49-F238E27FC236}">
                    <a16:creationId xmlns:a16="http://schemas.microsoft.com/office/drawing/2014/main" id="{ECDB85DA-6803-A64C-A70B-5CB108F67CFC}"/>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7" name="Gerade Verbindung 86">
                <a:extLst>
                  <a:ext uri="{FF2B5EF4-FFF2-40B4-BE49-F238E27FC236}">
                    <a16:creationId xmlns:a16="http://schemas.microsoft.com/office/drawing/2014/main" id="{7D38D22C-D3FD-2543-9903-3A98436413FD}"/>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uppieren 100">
              <a:extLst>
                <a:ext uri="{FF2B5EF4-FFF2-40B4-BE49-F238E27FC236}">
                  <a16:creationId xmlns:a16="http://schemas.microsoft.com/office/drawing/2014/main" id="{9EE4535B-FCFE-8E42-9603-75DDC60B30FB}"/>
                </a:ext>
              </a:extLst>
            </p:cNvPr>
            <p:cNvGrpSpPr/>
            <p:nvPr/>
          </p:nvGrpSpPr>
          <p:grpSpPr>
            <a:xfrm>
              <a:off x="319711" y="1805981"/>
              <a:ext cx="338328" cy="338328"/>
              <a:chOff x="1812036" y="1801368"/>
              <a:chExt cx="338328" cy="338328"/>
            </a:xfrm>
          </p:grpSpPr>
          <p:cxnSp>
            <p:nvCxnSpPr>
              <p:cNvPr id="120" name="Gerade Verbindung 119">
                <a:extLst>
                  <a:ext uri="{FF2B5EF4-FFF2-40B4-BE49-F238E27FC236}">
                    <a16:creationId xmlns:a16="http://schemas.microsoft.com/office/drawing/2014/main" id="{99FD37B1-EAE3-AF4A-9384-6B78D3ABE855}"/>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1" name="Gerade Verbindung 120">
                <a:extLst>
                  <a:ext uri="{FF2B5EF4-FFF2-40B4-BE49-F238E27FC236}">
                    <a16:creationId xmlns:a16="http://schemas.microsoft.com/office/drawing/2014/main" id="{20E65303-12D6-4B46-944D-EF7BFFC62733}"/>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uppieren 101">
              <a:extLst>
                <a:ext uri="{FF2B5EF4-FFF2-40B4-BE49-F238E27FC236}">
                  <a16:creationId xmlns:a16="http://schemas.microsoft.com/office/drawing/2014/main" id="{F970EC6B-1594-5344-94B9-1EBD1648E91E}"/>
                </a:ext>
              </a:extLst>
            </p:cNvPr>
            <p:cNvGrpSpPr/>
            <p:nvPr/>
          </p:nvGrpSpPr>
          <p:grpSpPr>
            <a:xfrm>
              <a:off x="315139" y="3281115"/>
              <a:ext cx="338328" cy="338328"/>
              <a:chOff x="1812036" y="1801368"/>
              <a:chExt cx="338328" cy="338328"/>
            </a:xfrm>
          </p:grpSpPr>
          <p:cxnSp>
            <p:nvCxnSpPr>
              <p:cNvPr id="118" name="Gerade Verbindung 117">
                <a:extLst>
                  <a:ext uri="{FF2B5EF4-FFF2-40B4-BE49-F238E27FC236}">
                    <a16:creationId xmlns:a16="http://schemas.microsoft.com/office/drawing/2014/main" id="{871F0F31-FA12-A144-95AD-8A8DCF0661C6}"/>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9" name="Gerade Verbindung 118">
                <a:extLst>
                  <a:ext uri="{FF2B5EF4-FFF2-40B4-BE49-F238E27FC236}">
                    <a16:creationId xmlns:a16="http://schemas.microsoft.com/office/drawing/2014/main" id="{57ECCEC4-BAE0-8942-BE2D-6D8C4A4A8EAC}"/>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E418CD9-4182-3C43-B713-36215D5C01E7}"/>
                </a:ext>
              </a:extLst>
            </p:cNvPr>
            <p:cNvGrpSpPr/>
            <p:nvPr/>
          </p:nvGrpSpPr>
          <p:grpSpPr>
            <a:xfrm>
              <a:off x="315139" y="189116"/>
              <a:ext cx="338328" cy="338328"/>
              <a:chOff x="1812036" y="1801368"/>
              <a:chExt cx="338328" cy="338328"/>
            </a:xfrm>
          </p:grpSpPr>
          <p:cxnSp>
            <p:nvCxnSpPr>
              <p:cNvPr id="108" name="Gerade Verbindung 107">
                <a:extLst>
                  <a:ext uri="{FF2B5EF4-FFF2-40B4-BE49-F238E27FC236}">
                    <a16:creationId xmlns:a16="http://schemas.microsoft.com/office/drawing/2014/main" id="{DD99C760-628D-5D47-9B24-3EFA3CFF33B8}"/>
                  </a:ext>
                </a:extLst>
              </p:cNvPr>
              <p:cNvCxnSpPr/>
              <p:nvPr/>
            </p:nvCxnSpPr>
            <p:spPr>
              <a:xfrm>
                <a:off x="1981200" y="1801368"/>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Gerade Verbindung 108">
                <a:extLst>
                  <a:ext uri="{FF2B5EF4-FFF2-40B4-BE49-F238E27FC236}">
                    <a16:creationId xmlns:a16="http://schemas.microsoft.com/office/drawing/2014/main" id="{1BFE592F-A6E8-334B-A6F4-29E6F5F93A30}"/>
                  </a:ext>
                </a:extLst>
              </p:cNvPr>
              <p:cNvCxnSpPr>
                <a:cxnSpLocks/>
              </p:cNvCxnSpPr>
              <p:nvPr/>
            </p:nvCxnSpPr>
            <p:spPr>
              <a:xfrm rot="16200000">
                <a:off x="1981200" y="1801369"/>
                <a:ext cx="0" cy="3383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15" name="Textfeld 14">
            <a:extLst>
              <a:ext uri="{FF2B5EF4-FFF2-40B4-BE49-F238E27FC236}">
                <a16:creationId xmlns:a16="http://schemas.microsoft.com/office/drawing/2014/main" id="{661736CF-2260-D440-BA74-6F273B4E73F6}"/>
              </a:ext>
            </a:extLst>
          </p:cNvPr>
          <p:cNvSpPr txBox="1"/>
          <p:nvPr/>
        </p:nvSpPr>
        <p:spPr>
          <a:xfrm>
            <a:off x="954157" y="302150"/>
            <a:ext cx="5128591" cy="923330"/>
          </a:xfrm>
          <a:prstGeom prst="rect">
            <a:avLst/>
          </a:prstGeom>
          <a:noFill/>
        </p:spPr>
        <p:txBody>
          <a:bodyPr wrap="square" rtlCol="0">
            <a:spAutoFit/>
          </a:bodyPr>
          <a:lstStyle/>
          <a:p>
            <a:r>
              <a:rPr lang="de-DE" dirty="0"/>
              <a:t>Du kannst mit verschiedenen RT spielen. In jeder Tabelle muss jedoch die Möglichkeit enthalten sein, „Null neue Fälle“ zu würfeln.</a:t>
            </a:r>
          </a:p>
        </p:txBody>
      </p:sp>
    </p:spTree>
    <p:extLst>
      <p:ext uri="{BB962C8B-B14F-4D97-AF65-F5344CB8AC3E}">
        <p14:creationId xmlns:p14="http://schemas.microsoft.com/office/powerpoint/2010/main" val="22833058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Abgerundetes Rechteck 122">
            <a:extLst>
              <a:ext uri="{FF2B5EF4-FFF2-40B4-BE49-F238E27FC236}">
                <a16:creationId xmlns:a16="http://schemas.microsoft.com/office/drawing/2014/main" id="{ECF19A5C-0E36-BE4A-8E0C-544B3010862F}"/>
              </a:ext>
            </a:extLst>
          </p:cNvPr>
          <p:cNvSpPr/>
          <p:nvPr/>
        </p:nvSpPr>
        <p:spPr>
          <a:xfrm>
            <a:off x="4094510" y="7508473"/>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4" name="Textfeld 123">
            <a:extLst>
              <a:ext uri="{FF2B5EF4-FFF2-40B4-BE49-F238E27FC236}">
                <a16:creationId xmlns:a16="http://schemas.microsoft.com/office/drawing/2014/main" id="{FD8D5079-081E-1247-8C1F-87F4C6E4CC73}"/>
              </a:ext>
            </a:extLst>
          </p:cNvPr>
          <p:cNvSpPr txBox="1"/>
          <p:nvPr/>
        </p:nvSpPr>
        <p:spPr>
          <a:xfrm>
            <a:off x="4421384" y="7928199"/>
            <a:ext cx="482604" cy="369332"/>
          </a:xfrm>
          <a:prstGeom prst="rect">
            <a:avLst/>
          </a:prstGeom>
          <a:noFill/>
        </p:spPr>
        <p:txBody>
          <a:bodyPr wrap="square" rtlCol="0">
            <a:spAutoFit/>
          </a:bodyPr>
          <a:lstStyle/>
          <a:p>
            <a:r>
              <a:rPr lang="de-DE" dirty="0">
                <a:solidFill>
                  <a:srgbClr val="FF0000"/>
                </a:solidFill>
              </a:rPr>
              <a:t>I6</a:t>
            </a:r>
          </a:p>
        </p:txBody>
      </p:sp>
      <p:sp>
        <p:nvSpPr>
          <p:cNvPr id="126" name="Abgerundetes Rechteck 125">
            <a:extLst>
              <a:ext uri="{FF2B5EF4-FFF2-40B4-BE49-F238E27FC236}">
                <a16:creationId xmlns:a16="http://schemas.microsoft.com/office/drawing/2014/main" id="{AB80C987-A3AA-4D49-BCA2-C09BB43ACA2A}"/>
              </a:ext>
            </a:extLst>
          </p:cNvPr>
          <p:cNvSpPr/>
          <p:nvPr/>
        </p:nvSpPr>
        <p:spPr>
          <a:xfrm>
            <a:off x="4094510" y="6221537"/>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7" name="Textfeld 126">
            <a:extLst>
              <a:ext uri="{FF2B5EF4-FFF2-40B4-BE49-F238E27FC236}">
                <a16:creationId xmlns:a16="http://schemas.microsoft.com/office/drawing/2014/main" id="{1C37893F-2452-0E42-8446-7CF60BDCF654}"/>
              </a:ext>
            </a:extLst>
          </p:cNvPr>
          <p:cNvSpPr txBox="1"/>
          <p:nvPr/>
        </p:nvSpPr>
        <p:spPr>
          <a:xfrm>
            <a:off x="4421384" y="6641263"/>
            <a:ext cx="482604" cy="369332"/>
          </a:xfrm>
          <a:prstGeom prst="rect">
            <a:avLst/>
          </a:prstGeom>
          <a:noFill/>
        </p:spPr>
        <p:txBody>
          <a:bodyPr wrap="square" rtlCol="0">
            <a:spAutoFit/>
          </a:bodyPr>
          <a:lstStyle/>
          <a:p>
            <a:r>
              <a:rPr lang="de-DE" dirty="0">
                <a:solidFill>
                  <a:srgbClr val="FF0000"/>
                </a:solidFill>
              </a:rPr>
              <a:t>I5</a:t>
            </a:r>
          </a:p>
        </p:txBody>
      </p:sp>
      <p:sp>
        <p:nvSpPr>
          <p:cNvPr id="129" name="Abgerundetes Rechteck 128">
            <a:extLst>
              <a:ext uri="{FF2B5EF4-FFF2-40B4-BE49-F238E27FC236}">
                <a16:creationId xmlns:a16="http://schemas.microsoft.com/office/drawing/2014/main" id="{81E83866-8E98-6A43-8BE1-8FFD986D08B1}"/>
              </a:ext>
            </a:extLst>
          </p:cNvPr>
          <p:cNvSpPr/>
          <p:nvPr/>
        </p:nvSpPr>
        <p:spPr>
          <a:xfrm>
            <a:off x="4094510" y="4940023"/>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0" name="Textfeld 129">
            <a:extLst>
              <a:ext uri="{FF2B5EF4-FFF2-40B4-BE49-F238E27FC236}">
                <a16:creationId xmlns:a16="http://schemas.microsoft.com/office/drawing/2014/main" id="{7486B626-86AA-7845-A254-E1F23381C9A7}"/>
              </a:ext>
            </a:extLst>
          </p:cNvPr>
          <p:cNvSpPr txBox="1"/>
          <p:nvPr/>
        </p:nvSpPr>
        <p:spPr>
          <a:xfrm>
            <a:off x="4421384" y="5359749"/>
            <a:ext cx="482604" cy="369332"/>
          </a:xfrm>
          <a:prstGeom prst="rect">
            <a:avLst/>
          </a:prstGeom>
          <a:noFill/>
        </p:spPr>
        <p:txBody>
          <a:bodyPr wrap="square" rtlCol="0">
            <a:spAutoFit/>
          </a:bodyPr>
          <a:lstStyle/>
          <a:p>
            <a:r>
              <a:rPr lang="de-DE" dirty="0">
                <a:solidFill>
                  <a:srgbClr val="FF0000"/>
                </a:solidFill>
              </a:rPr>
              <a:t>I4</a:t>
            </a:r>
          </a:p>
        </p:txBody>
      </p:sp>
      <p:sp>
        <p:nvSpPr>
          <p:cNvPr id="132" name="Abgerundetes Rechteck 131">
            <a:extLst>
              <a:ext uri="{FF2B5EF4-FFF2-40B4-BE49-F238E27FC236}">
                <a16:creationId xmlns:a16="http://schemas.microsoft.com/office/drawing/2014/main" id="{C6993653-5A8D-284D-AE34-72CF26DC730D}"/>
              </a:ext>
            </a:extLst>
          </p:cNvPr>
          <p:cNvSpPr/>
          <p:nvPr/>
        </p:nvSpPr>
        <p:spPr>
          <a:xfrm>
            <a:off x="4094520" y="3647667"/>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3" name="Textfeld 132">
            <a:extLst>
              <a:ext uri="{FF2B5EF4-FFF2-40B4-BE49-F238E27FC236}">
                <a16:creationId xmlns:a16="http://schemas.microsoft.com/office/drawing/2014/main" id="{3A159A4E-6BA5-5944-8199-D5047EEA9CFF}"/>
              </a:ext>
            </a:extLst>
          </p:cNvPr>
          <p:cNvSpPr txBox="1"/>
          <p:nvPr/>
        </p:nvSpPr>
        <p:spPr>
          <a:xfrm>
            <a:off x="4421394" y="4067393"/>
            <a:ext cx="482604" cy="369332"/>
          </a:xfrm>
          <a:prstGeom prst="rect">
            <a:avLst/>
          </a:prstGeom>
          <a:noFill/>
        </p:spPr>
        <p:txBody>
          <a:bodyPr wrap="square" rtlCol="0">
            <a:spAutoFit/>
          </a:bodyPr>
          <a:lstStyle/>
          <a:p>
            <a:r>
              <a:rPr lang="de-DE" dirty="0">
                <a:solidFill>
                  <a:srgbClr val="FF0000"/>
                </a:solidFill>
              </a:rPr>
              <a:t>I3</a:t>
            </a:r>
          </a:p>
        </p:txBody>
      </p:sp>
      <p:sp>
        <p:nvSpPr>
          <p:cNvPr id="135" name="Abgerundetes Rechteck 134">
            <a:extLst>
              <a:ext uri="{FF2B5EF4-FFF2-40B4-BE49-F238E27FC236}">
                <a16:creationId xmlns:a16="http://schemas.microsoft.com/office/drawing/2014/main" id="{AC64B85A-9162-844A-BFA8-E8653A6E055C}"/>
              </a:ext>
            </a:extLst>
          </p:cNvPr>
          <p:cNvSpPr/>
          <p:nvPr/>
        </p:nvSpPr>
        <p:spPr>
          <a:xfrm>
            <a:off x="4094506" y="8795409"/>
            <a:ext cx="749508" cy="74950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6" name="Textfeld 135">
            <a:extLst>
              <a:ext uri="{FF2B5EF4-FFF2-40B4-BE49-F238E27FC236}">
                <a16:creationId xmlns:a16="http://schemas.microsoft.com/office/drawing/2014/main" id="{E4E74B29-F192-2F45-A02B-106F63210A71}"/>
              </a:ext>
            </a:extLst>
          </p:cNvPr>
          <p:cNvSpPr txBox="1"/>
          <p:nvPr/>
        </p:nvSpPr>
        <p:spPr>
          <a:xfrm>
            <a:off x="4421380" y="9215135"/>
            <a:ext cx="482604" cy="369332"/>
          </a:xfrm>
          <a:prstGeom prst="rect">
            <a:avLst/>
          </a:prstGeom>
          <a:noFill/>
        </p:spPr>
        <p:txBody>
          <a:bodyPr wrap="square" rtlCol="0">
            <a:spAutoFit/>
          </a:bodyPr>
          <a:lstStyle/>
          <a:p>
            <a:r>
              <a:rPr lang="de-DE" dirty="0">
                <a:solidFill>
                  <a:srgbClr val="FF0000"/>
                </a:solidFill>
              </a:rPr>
              <a:t>I7</a:t>
            </a:r>
          </a:p>
        </p:txBody>
      </p:sp>
      <p:cxnSp>
        <p:nvCxnSpPr>
          <p:cNvPr id="137" name="Gerade Verbindung mit Pfeil 136">
            <a:extLst>
              <a:ext uri="{FF2B5EF4-FFF2-40B4-BE49-F238E27FC236}">
                <a16:creationId xmlns:a16="http://schemas.microsoft.com/office/drawing/2014/main" id="{BF85AD7B-B628-7644-A604-D25A42A71720}"/>
              </a:ext>
            </a:extLst>
          </p:cNvPr>
          <p:cNvCxnSpPr/>
          <p:nvPr/>
        </p:nvCxnSpPr>
        <p:spPr>
          <a:xfrm>
            <a:off x="4484248" y="4439244"/>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Gewinkelte Verbindung 137">
            <a:extLst>
              <a:ext uri="{FF2B5EF4-FFF2-40B4-BE49-F238E27FC236}">
                <a16:creationId xmlns:a16="http://schemas.microsoft.com/office/drawing/2014/main" id="{EA511215-A246-464C-BBEA-E2826021EB48}"/>
              </a:ext>
            </a:extLst>
          </p:cNvPr>
          <p:cNvCxnSpPr>
            <a:cxnSpLocks/>
          </p:cNvCxnSpPr>
          <p:nvPr/>
        </p:nvCxnSpPr>
        <p:spPr>
          <a:xfrm rot="16200000" flipH="1">
            <a:off x="3478945" y="3931807"/>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9" name="Textfeld 138">
            <a:extLst>
              <a:ext uri="{FF2B5EF4-FFF2-40B4-BE49-F238E27FC236}">
                <a16:creationId xmlns:a16="http://schemas.microsoft.com/office/drawing/2014/main" id="{4FF4A633-ADD2-7140-A7FD-C3C77864A2C5}"/>
              </a:ext>
            </a:extLst>
          </p:cNvPr>
          <p:cNvSpPr txBox="1"/>
          <p:nvPr/>
        </p:nvSpPr>
        <p:spPr>
          <a:xfrm>
            <a:off x="3441719" y="4409824"/>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0" name="Gerade Verbindung mit Pfeil 139">
            <a:extLst>
              <a:ext uri="{FF2B5EF4-FFF2-40B4-BE49-F238E27FC236}">
                <a16:creationId xmlns:a16="http://schemas.microsoft.com/office/drawing/2014/main" id="{652FE19E-B2AB-D94A-B4DA-7404E6E88A7B}"/>
              </a:ext>
            </a:extLst>
          </p:cNvPr>
          <p:cNvCxnSpPr/>
          <p:nvPr/>
        </p:nvCxnSpPr>
        <p:spPr>
          <a:xfrm>
            <a:off x="4484247" y="5721653"/>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Gewinkelte Verbindung 140">
            <a:extLst>
              <a:ext uri="{FF2B5EF4-FFF2-40B4-BE49-F238E27FC236}">
                <a16:creationId xmlns:a16="http://schemas.microsoft.com/office/drawing/2014/main" id="{0667BC74-740D-354E-A1BC-47FAE648EDD9}"/>
              </a:ext>
            </a:extLst>
          </p:cNvPr>
          <p:cNvCxnSpPr>
            <a:cxnSpLocks/>
          </p:cNvCxnSpPr>
          <p:nvPr/>
        </p:nvCxnSpPr>
        <p:spPr>
          <a:xfrm rot="16200000" flipH="1">
            <a:off x="3478944" y="5214216"/>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2" name="Textfeld 141">
            <a:extLst>
              <a:ext uri="{FF2B5EF4-FFF2-40B4-BE49-F238E27FC236}">
                <a16:creationId xmlns:a16="http://schemas.microsoft.com/office/drawing/2014/main" id="{6E698542-365D-1D4F-AA57-898D70032A26}"/>
              </a:ext>
            </a:extLst>
          </p:cNvPr>
          <p:cNvSpPr txBox="1"/>
          <p:nvPr/>
        </p:nvSpPr>
        <p:spPr>
          <a:xfrm>
            <a:off x="3441718" y="5692233"/>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3" name="Gerade Verbindung mit Pfeil 142">
            <a:extLst>
              <a:ext uri="{FF2B5EF4-FFF2-40B4-BE49-F238E27FC236}">
                <a16:creationId xmlns:a16="http://schemas.microsoft.com/office/drawing/2014/main" id="{704017AF-8568-474F-815A-E77B45AC4D18}"/>
              </a:ext>
            </a:extLst>
          </p:cNvPr>
          <p:cNvCxnSpPr/>
          <p:nvPr/>
        </p:nvCxnSpPr>
        <p:spPr>
          <a:xfrm>
            <a:off x="4484234" y="7010204"/>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Gewinkelte Verbindung 143">
            <a:extLst>
              <a:ext uri="{FF2B5EF4-FFF2-40B4-BE49-F238E27FC236}">
                <a16:creationId xmlns:a16="http://schemas.microsoft.com/office/drawing/2014/main" id="{81A31913-3500-B341-9DB5-163E9C07D073}"/>
              </a:ext>
            </a:extLst>
          </p:cNvPr>
          <p:cNvCxnSpPr>
            <a:cxnSpLocks/>
          </p:cNvCxnSpPr>
          <p:nvPr/>
        </p:nvCxnSpPr>
        <p:spPr>
          <a:xfrm rot="16200000" flipH="1">
            <a:off x="3478931" y="6502767"/>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5" name="Textfeld 144">
            <a:extLst>
              <a:ext uri="{FF2B5EF4-FFF2-40B4-BE49-F238E27FC236}">
                <a16:creationId xmlns:a16="http://schemas.microsoft.com/office/drawing/2014/main" id="{63A1A7DB-5996-5C4D-82CE-67180B3FBEF3}"/>
              </a:ext>
            </a:extLst>
          </p:cNvPr>
          <p:cNvSpPr txBox="1"/>
          <p:nvPr/>
        </p:nvSpPr>
        <p:spPr>
          <a:xfrm>
            <a:off x="3441705" y="6980784"/>
            <a:ext cx="994649" cy="307777"/>
          </a:xfrm>
          <a:prstGeom prst="rect">
            <a:avLst/>
          </a:prstGeom>
          <a:noFill/>
        </p:spPr>
        <p:txBody>
          <a:bodyPr wrap="square" rtlCol="0">
            <a:spAutoFit/>
          </a:bodyPr>
          <a:lstStyle/>
          <a:p>
            <a:r>
              <a:rPr lang="de-DE" sz="1400" dirty="0">
                <a:solidFill>
                  <a:srgbClr val="FF0000"/>
                </a:solidFill>
              </a:rPr>
              <a:t>25% (:4)</a:t>
            </a:r>
          </a:p>
        </p:txBody>
      </p:sp>
      <p:cxnSp>
        <p:nvCxnSpPr>
          <p:cNvPr id="146" name="Gerade Verbindung mit Pfeil 145">
            <a:extLst>
              <a:ext uri="{FF2B5EF4-FFF2-40B4-BE49-F238E27FC236}">
                <a16:creationId xmlns:a16="http://schemas.microsoft.com/office/drawing/2014/main" id="{6277BCA2-DF3B-4E40-982E-AA821B7124FB}"/>
              </a:ext>
            </a:extLst>
          </p:cNvPr>
          <p:cNvCxnSpPr/>
          <p:nvPr/>
        </p:nvCxnSpPr>
        <p:spPr>
          <a:xfrm>
            <a:off x="4484234" y="8294402"/>
            <a:ext cx="14" cy="4978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Gewinkelte Verbindung 146">
            <a:extLst>
              <a:ext uri="{FF2B5EF4-FFF2-40B4-BE49-F238E27FC236}">
                <a16:creationId xmlns:a16="http://schemas.microsoft.com/office/drawing/2014/main" id="{9D87FF9F-E91C-BA4B-BF8C-BEB6D0CB6E8F}"/>
              </a:ext>
            </a:extLst>
          </p:cNvPr>
          <p:cNvCxnSpPr>
            <a:cxnSpLocks/>
          </p:cNvCxnSpPr>
          <p:nvPr/>
        </p:nvCxnSpPr>
        <p:spPr>
          <a:xfrm rot="16200000" flipH="1">
            <a:off x="3478931" y="7786965"/>
            <a:ext cx="537430" cy="1473203"/>
          </a:xfrm>
          <a:prstGeom prst="bentConnector3">
            <a:avLst>
              <a:gd name="adj1" fmla="val 50000"/>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8" name="Textfeld 147">
            <a:extLst>
              <a:ext uri="{FF2B5EF4-FFF2-40B4-BE49-F238E27FC236}">
                <a16:creationId xmlns:a16="http://schemas.microsoft.com/office/drawing/2014/main" id="{288574E6-4539-4246-8604-82D320C94B37}"/>
              </a:ext>
            </a:extLst>
          </p:cNvPr>
          <p:cNvSpPr txBox="1"/>
          <p:nvPr/>
        </p:nvSpPr>
        <p:spPr>
          <a:xfrm>
            <a:off x="3441705" y="8264982"/>
            <a:ext cx="994649" cy="307777"/>
          </a:xfrm>
          <a:prstGeom prst="rect">
            <a:avLst/>
          </a:prstGeom>
          <a:noFill/>
        </p:spPr>
        <p:txBody>
          <a:bodyPr wrap="square" rtlCol="0">
            <a:spAutoFit/>
          </a:bodyPr>
          <a:lstStyle/>
          <a:p>
            <a:r>
              <a:rPr lang="de-DE" sz="1400" dirty="0">
                <a:solidFill>
                  <a:srgbClr val="FF0000"/>
                </a:solidFill>
              </a:rPr>
              <a:t>25% (:4)</a:t>
            </a:r>
          </a:p>
        </p:txBody>
      </p:sp>
      <p:grpSp>
        <p:nvGrpSpPr>
          <p:cNvPr id="61" name="Gruppieren 60">
            <a:extLst>
              <a:ext uri="{FF2B5EF4-FFF2-40B4-BE49-F238E27FC236}">
                <a16:creationId xmlns:a16="http://schemas.microsoft.com/office/drawing/2014/main" id="{6191D7F4-3305-7C45-B514-2C6DB98173F1}"/>
              </a:ext>
            </a:extLst>
          </p:cNvPr>
          <p:cNvGrpSpPr/>
          <p:nvPr/>
        </p:nvGrpSpPr>
        <p:grpSpPr>
          <a:xfrm>
            <a:off x="2492518" y="7508475"/>
            <a:ext cx="809478" cy="789058"/>
            <a:chOff x="2407860" y="1721651"/>
            <a:chExt cx="809478" cy="789058"/>
          </a:xfrm>
        </p:grpSpPr>
        <p:sp>
          <p:nvSpPr>
            <p:cNvPr id="62" name="Abgerundetes Rechteck 61">
              <a:extLst>
                <a:ext uri="{FF2B5EF4-FFF2-40B4-BE49-F238E27FC236}">
                  <a16:creationId xmlns:a16="http://schemas.microsoft.com/office/drawing/2014/main" id="{2E6D1C57-3924-394E-8607-6F4D135D1349}"/>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3" name="Textfeld 62">
              <a:extLst>
                <a:ext uri="{FF2B5EF4-FFF2-40B4-BE49-F238E27FC236}">
                  <a16:creationId xmlns:a16="http://schemas.microsoft.com/office/drawing/2014/main" id="{57C7C693-5C9C-3E48-893E-293F7836D1EC}"/>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H6</a:t>
              </a:r>
            </a:p>
          </p:txBody>
        </p:sp>
      </p:grpSp>
      <p:grpSp>
        <p:nvGrpSpPr>
          <p:cNvPr id="58" name="Gruppieren 57">
            <a:extLst>
              <a:ext uri="{FF2B5EF4-FFF2-40B4-BE49-F238E27FC236}">
                <a16:creationId xmlns:a16="http://schemas.microsoft.com/office/drawing/2014/main" id="{3ED5DA44-4549-AC4C-9161-B5DCCAFDD850}"/>
              </a:ext>
            </a:extLst>
          </p:cNvPr>
          <p:cNvGrpSpPr/>
          <p:nvPr/>
        </p:nvGrpSpPr>
        <p:grpSpPr>
          <a:xfrm>
            <a:off x="2492518" y="6221539"/>
            <a:ext cx="809478" cy="789058"/>
            <a:chOff x="2407860" y="1721651"/>
            <a:chExt cx="809478" cy="789058"/>
          </a:xfrm>
        </p:grpSpPr>
        <p:sp>
          <p:nvSpPr>
            <p:cNvPr id="59" name="Abgerundetes Rechteck 58">
              <a:extLst>
                <a:ext uri="{FF2B5EF4-FFF2-40B4-BE49-F238E27FC236}">
                  <a16:creationId xmlns:a16="http://schemas.microsoft.com/office/drawing/2014/main" id="{BFE44030-E015-C744-BF8C-18E0FFEE5183}"/>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0" name="Textfeld 59">
              <a:extLst>
                <a:ext uri="{FF2B5EF4-FFF2-40B4-BE49-F238E27FC236}">
                  <a16:creationId xmlns:a16="http://schemas.microsoft.com/office/drawing/2014/main" id="{EFD286F2-489A-9C42-8106-D0EC21C17F71}"/>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H5</a:t>
              </a:r>
            </a:p>
          </p:txBody>
        </p:sp>
      </p:grpSp>
      <p:grpSp>
        <p:nvGrpSpPr>
          <p:cNvPr id="55" name="Gruppieren 54">
            <a:extLst>
              <a:ext uri="{FF2B5EF4-FFF2-40B4-BE49-F238E27FC236}">
                <a16:creationId xmlns:a16="http://schemas.microsoft.com/office/drawing/2014/main" id="{9BF50236-C9E7-2A4E-A3DC-7500AD1BCFE6}"/>
              </a:ext>
            </a:extLst>
          </p:cNvPr>
          <p:cNvGrpSpPr/>
          <p:nvPr/>
        </p:nvGrpSpPr>
        <p:grpSpPr>
          <a:xfrm>
            <a:off x="2492518" y="4940025"/>
            <a:ext cx="809478" cy="789058"/>
            <a:chOff x="2407860" y="1721651"/>
            <a:chExt cx="809478" cy="789058"/>
          </a:xfrm>
        </p:grpSpPr>
        <p:sp>
          <p:nvSpPr>
            <p:cNvPr id="56" name="Abgerundetes Rechteck 55">
              <a:extLst>
                <a:ext uri="{FF2B5EF4-FFF2-40B4-BE49-F238E27FC236}">
                  <a16:creationId xmlns:a16="http://schemas.microsoft.com/office/drawing/2014/main" id="{A605314F-2478-9B47-9C47-B64B86401F7B}"/>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Textfeld 56">
              <a:extLst>
                <a:ext uri="{FF2B5EF4-FFF2-40B4-BE49-F238E27FC236}">
                  <a16:creationId xmlns:a16="http://schemas.microsoft.com/office/drawing/2014/main" id="{C9C0DCF3-0B03-B443-830C-38236A615E7F}"/>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H4</a:t>
              </a:r>
            </a:p>
          </p:txBody>
        </p:sp>
      </p:grpSp>
      <p:grpSp>
        <p:nvGrpSpPr>
          <p:cNvPr id="46" name="Gruppieren 45">
            <a:extLst>
              <a:ext uri="{FF2B5EF4-FFF2-40B4-BE49-F238E27FC236}">
                <a16:creationId xmlns:a16="http://schemas.microsoft.com/office/drawing/2014/main" id="{CA930582-520F-0C4C-8718-FA9326728380}"/>
              </a:ext>
            </a:extLst>
          </p:cNvPr>
          <p:cNvGrpSpPr/>
          <p:nvPr/>
        </p:nvGrpSpPr>
        <p:grpSpPr>
          <a:xfrm>
            <a:off x="2492528" y="3647669"/>
            <a:ext cx="809478" cy="789058"/>
            <a:chOff x="2407860" y="1721651"/>
            <a:chExt cx="809478" cy="789058"/>
          </a:xfrm>
        </p:grpSpPr>
        <p:sp>
          <p:nvSpPr>
            <p:cNvPr id="47" name="Abgerundetes Rechteck 46">
              <a:extLst>
                <a:ext uri="{FF2B5EF4-FFF2-40B4-BE49-F238E27FC236}">
                  <a16:creationId xmlns:a16="http://schemas.microsoft.com/office/drawing/2014/main" id="{B9AE1095-8721-264E-A89C-D8FA588555E5}"/>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Textfeld 47">
              <a:extLst>
                <a:ext uri="{FF2B5EF4-FFF2-40B4-BE49-F238E27FC236}">
                  <a16:creationId xmlns:a16="http://schemas.microsoft.com/office/drawing/2014/main" id="{D781DA49-A87F-994D-9430-66236E7B26E6}"/>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H3</a:t>
              </a:r>
            </a:p>
          </p:txBody>
        </p:sp>
      </p:grpSp>
      <p:grpSp>
        <p:nvGrpSpPr>
          <p:cNvPr id="8" name="Gruppieren 7">
            <a:extLst>
              <a:ext uri="{FF2B5EF4-FFF2-40B4-BE49-F238E27FC236}">
                <a16:creationId xmlns:a16="http://schemas.microsoft.com/office/drawing/2014/main" id="{D62C6267-84CE-CE40-8898-7A93457DCAC8}"/>
              </a:ext>
            </a:extLst>
          </p:cNvPr>
          <p:cNvGrpSpPr/>
          <p:nvPr/>
        </p:nvGrpSpPr>
        <p:grpSpPr>
          <a:xfrm>
            <a:off x="1019327" y="1073795"/>
            <a:ext cx="809477" cy="789058"/>
            <a:chOff x="1019327" y="434715"/>
            <a:chExt cx="809477" cy="789058"/>
          </a:xfrm>
        </p:grpSpPr>
        <p:sp>
          <p:nvSpPr>
            <p:cNvPr id="4" name="Abgerundetes Rechteck 3">
              <a:extLst>
                <a:ext uri="{FF2B5EF4-FFF2-40B4-BE49-F238E27FC236}">
                  <a16:creationId xmlns:a16="http://schemas.microsoft.com/office/drawing/2014/main" id="{C89564E7-AF54-5943-986C-45573E67245C}"/>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extfeld 5">
              <a:extLst>
                <a:ext uri="{FF2B5EF4-FFF2-40B4-BE49-F238E27FC236}">
                  <a16:creationId xmlns:a16="http://schemas.microsoft.com/office/drawing/2014/main" id="{62562ECA-932F-EE43-9BD3-1AF97BEBCBBD}"/>
                </a:ext>
              </a:extLst>
            </p:cNvPr>
            <p:cNvSpPr txBox="1"/>
            <p:nvPr/>
          </p:nvSpPr>
          <p:spPr>
            <a:xfrm>
              <a:off x="1409079" y="854441"/>
              <a:ext cx="419725" cy="369332"/>
            </a:xfrm>
            <a:prstGeom prst="rect">
              <a:avLst/>
            </a:prstGeom>
            <a:noFill/>
          </p:spPr>
          <p:txBody>
            <a:bodyPr wrap="square" rtlCol="0">
              <a:spAutoFit/>
            </a:bodyPr>
            <a:lstStyle/>
            <a:p>
              <a:r>
                <a:rPr lang="de-DE" dirty="0"/>
                <a:t>X1</a:t>
              </a:r>
            </a:p>
          </p:txBody>
        </p:sp>
      </p:grpSp>
      <p:grpSp>
        <p:nvGrpSpPr>
          <p:cNvPr id="9" name="Gruppieren 8">
            <a:extLst>
              <a:ext uri="{FF2B5EF4-FFF2-40B4-BE49-F238E27FC236}">
                <a16:creationId xmlns:a16="http://schemas.microsoft.com/office/drawing/2014/main" id="{47E67F01-C84A-E044-90D1-04E9A37811F6}"/>
              </a:ext>
            </a:extLst>
          </p:cNvPr>
          <p:cNvGrpSpPr/>
          <p:nvPr/>
        </p:nvGrpSpPr>
        <p:grpSpPr>
          <a:xfrm>
            <a:off x="1019325" y="2360731"/>
            <a:ext cx="809477" cy="789058"/>
            <a:chOff x="1019327" y="434715"/>
            <a:chExt cx="809477" cy="789058"/>
          </a:xfrm>
        </p:grpSpPr>
        <p:sp>
          <p:nvSpPr>
            <p:cNvPr id="10" name="Abgerundetes Rechteck 9">
              <a:extLst>
                <a:ext uri="{FF2B5EF4-FFF2-40B4-BE49-F238E27FC236}">
                  <a16:creationId xmlns:a16="http://schemas.microsoft.com/office/drawing/2014/main" id="{364211AA-497D-1D4B-A600-02005A381A36}"/>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a:extLst>
                <a:ext uri="{FF2B5EF4-FFF2-40B4-BE49-F238E27FC236}">
                  <a16:creationId xmlns:a16="http://schemas.microsoft.com/office/drawing/2014/main" id="{0570D1A6-358E-C04A-B3A4-C67F79EE3261}"/>
                </a:ext>
              </a:extLst>
            </p:cNvPr>
            <p:cNvSpPr txBox="1"/>
            <p:nvPr/>
          </p:nvSpPr>
          <p:spPr>
            <a:xfrm>
              <a:off x="1409079" y="854441"/>
              <a:ext cx="419725" cy="369332"/>
            </a:xfrm>
            <a:prstGeom prst="rect">
              <a:avLst/>
            </a:prstGeom>
            <a:noFill/>
          </p:spPr>
          <p:txBody>
            <a:bodyPr wrap="square" rtlCol="0">
              <a:spAutoFit/>
            </a:bodyPr>
            <a:lstStyle/>
            <a:p>
              <a:r>
                <a:rPr lang="de-DE" dirty="0"/>
                <a:t>X2</a:t>
              </a:r>
            </a:p>
          </p:txBody>
        </p:sp>
      </p:grpSp>
      <p:grpSp>
        <p:nvGrpSpPr>
          <p:cNvPr id="12" name="Gruppieren 11">
            <a:extLst>
              <a:ext uri="{FF2B5EF4-FFF2-40B4-BE49-F238E27FC236}">
                <a16:creationId xmlns:a16="http://schemas.microsoft.com/office/drawing/2014/main" id="{BEA577F4-4AC3-8A41-A48D-108617457122}"/>
              </a:ext>
            </a:extLst>
          </p:cNvPr>
          <p:cNvGrpSpPr/>
          <p:nvPr/>
        </p:nvGrpSpPr>
        <p:grpSpPr>
          <a:xfrm>
            <a:off x="1019323" y="3647667"/>
            <a:ext cx="809477" cy="789058"/>
            <a:chOff x="1019327" y="434715"/>
            <a:chExt cx="809477" cy="789058"/>
          </a:xfrm>
        </p:grpSpPr>
        <p:sp>
          <p:nvSpPr>
            <p:cNvPr id="13" name="Abgerundetes Rechteck 12">
              <a:extLst>
                <a:ext uri="{FF2B5EF4-FFF2-40B4-BE49-F238E27FC236}">
                  <a16:creationId xmlns:a16="http://schemas.microsoft.com/office/drawing/2014/main" id="{3AF3BD4B-8BA4-5B46-B9D0-302C338A68B1}"/>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414B18FD-CC2A-4E4F-AEB1-F4F406D8DE59}"/>
                </a:ext>
              </a:extLst>
            </p:cNvPr>
            <p:cNvSpPr txBox="1"/>
            <p:nvPr/>
          </p:nvSpPr>
          <p:spPr>
            <a:xfrm>
              <a:off x="1409079" y="854441"/>
              <a:ext cx="419725" cy="369332"/>
            </a:xfrm>
            <a:prstGeom prst="rect">
              <a:avLst/>
            </a:prstGeom>
            <a:noFill/>
          </p:spPr>
          <p:txBody>
            <a:bodyPr wrap="square" rtlCol="0">
              <a:spAutoFit/>
            </a:bodyPr>
            <a:lstStyle/>
            <a:p>
              <a:r>
                <a:rPr lang="de-DE" dirty="0"/>
                <a:t>X3</a:t>
              </a:r>
            </a:p>
          </p:txBody>
        </p:sp>
      </p:grpSp>
      <p:grpSp>
        <p:nvGrpSpPr>
          <p:cNvPr id="15" name="Gruppieren 14">
            <a:extLst>
              <a:ext uri="{FF2B5EF4-FFF2-40B4-BE49-F238E27FC236}">
                <a16:creationId xmlns:a16="http://schemas.microsoft.com/office/drawing/2014/main" id="{FC4572A8-AC44-7B45-9A1F-FC67319B10CB}"/>
              </a:ext>
            </a:extLst>
          </p:cNvPr>
          <p:cNvGrpSpPr/>
          <p:nvPr/>
        </p:nvGrpSpPr>
        <p:grpSpPr>
          <a:xfrm>
            <a:off x="1019321" y="4934603"/>
            <a:ext cx="809477" cy="789058"/>
            <a:chOff x="1019327" y="434715"/>
            <a:chExt cx="809477" cy="789058"/>
          </a:xfrm>
        </p:grpSpPr>
        <p:sp>
          <p:nvSpPr>
            <p:cNvPr id="16" name="Abgerundetes Rechteck 15">
              <a:extLst>
                <a:ext uri="{FF2B5EF4-FFF2-40B4-BE49-F238E27FC236}">
                  <a16:creationId xmlns:a16="http://schemas.microsoft.com/office/drawing/2014/main" id="{7A5E730B-0E85-3446-BDA0-2A67FC0339F1}"/>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a:extLst>
                <a:ext uri="{FF2B5EF4-FFF2-40B4-BE49-F238E27FC236}">
                  <a16:creationId xmlns:a16="http://schemas.microsoft.com/office/drawing/2014/main" id="{93643C16-8E72-F345-A741-A659BD1E9849}"/>
                </a:ext>
              </a:extLst>
            </p:cNvPr>
            <p:cNvSpPr txBox="1"/>
            <p:nvPr/>
          </p:nvSpPr>
          <p:spPr>
            <a:xfrm>
              <a:off x="1409079" y="854441"/>
              <a:ext cx="419725" cy="369332"/>
            </a:xfrm>
            <a:prstGeom prst="rect">
              <a:avLst/>
            </a:prstGeom>
            <a:noFill/>
          </p:spPr>
          <p:txBody>
            <a:bodyPr wrap="square" rtlCol="0">
              <a:spAutoFit/>
            </a:bodyPr>
            <a:lstStyle/>
            <a:p>
              <a:r>
                <a:rPr lang="de-DE" dirty="0"/>
                <a:t>X4</a:t>
              </a:r>
            </a:p>
          </p:txBody>
        </p:sp>
      </p:grpSp>
      <p:grpSp>
        <p:nvGrpSpPr>
          <p:cNvPr id="18" name="Gruppieren 17">
            <a:extLst>
              <a:ext uri="{FF2B5EF4-FFF2-40B4-BE49-F238E27FC236}">
                <a16:creationId xmlns:a16="http://schemas.microsoft.com/office/drawing/2014/main" id="{B6D54BBE-9136-374A-8DA3-5E37BDF90CDE}"/>
              </a:ext>
            </a:extLst>
          </p:cNvPr>
          <p:cNvGrpSpPr/>
          <p:nvPr/>
        </p:nvGrpSpPr>
        <p:grpSpPr>
          <a:xfrm>
            <a:off x="1019319" y="6221539"/>
            <a:ext cx="809477" cy="789058"/>
            <a:chOff x="1019327" y="434715"/>
            <a:chExt cx="809477" cy="789058"/>
          </a:xfrm>
        </p:grpSpPr>
        <p:sp>
          <p:nvSpPr>
            <p:cNvPr id="19" name="Abgerundetes Rechteck 18">
              <a:extLst>
                <a:ext uri="{FF2B5EF4-FFF2-40B4-BE49-F238E27FC236}">
                  <a16:creationId xmlns:a16="http://schemas.microsoft.com/office/drawing/2014/main" id="{D20850EE-28F7-4B45-8892-E4198B0D5D52}"/>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7E33EDC1-BB84-4F46-B256-2559DE678508}"/>
                </a:ext>
              </a:extLst>
            </p:cNvPr>
            <p:cNvSpPr txBox="1"/>
            <p:nvPr/>
          </p:nvSpPr>
          <p:spPr>
            <a:xfrm>
              <a:off x="1409079" y="854441"/>
              <a:ext cx="419725" cy="369332"/>
            </a:xfrm>
            <a:prstGeom prst="rect">
              <a:avLst/>
            </a:prstGeom>
            <a:noFill/>
          </p:spPr>
          <p:txBody>
            <a:bodyPr wrap="square" rtlCol="0">
              <a:spAutoFit/>
            </a:bodyPr>
            <a:lstStyle/>
            <a:p>
              <a:r>
                <a:rPr lang="de-DE" dirty="0"/>
                <a:t>X5</a:t>
              </a:r>
            </a:p>
          </p:txBody>
        </p:sp>
      </p:grpSp>
      <p:grpSp>
        <p:nvGrpSpPr>
          <p:cNvPr id="21" name="Gruppieren 20">
            <a:extLst>
              <a:ext uri="{FF2B5EF4-FFF2-40B4-BE49-F238E27FC236}">
                <a16:creationId xmlns:a16="http://schemas.microsoft.com/office/drawing/2014/main" id="{C384B9DE-21D7-8A40-8956-0D23D599266F}"/>
              </a:ext>
            </a:extLst>
          </p:cNvPr>
          <p:cNvGrpSpPr/>
          <p:nvPr/>
        </p:nvGrpSpPr>
        <p:grpSpPr>
          <a:xfrm>
            <a:off x="1019317" y="7508475"/>
            <a:ext cx="809477" cy="789058"/>
            <a:chOff x="1019327" y="434715"/>
            <a:chExt cx="809477" cy="789058"/>
          </a:xfrm>
        </p:grpSpPr>
        <p:sp>
          <p:nvSpPr>
            <p:cNvPr id="22" name="Abgerundetes Rechteck 21">
              <a:extLst>
                <a:ext uri="{FF2B5EF4-FFF2-40B4-BE49-F238E27FC236}">
                  <a16:creationId xmlns:a16="http://schemas.microsoft.com/office/drawing/2014/main" id="{03D1F9C7-C93A-DD48-B3D6-7C0964AC75B7}"/>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39D8A9E8-B906-4E4B-9D5A-96D32BBBD4F9}"/>
                </a:ext>
              </a:extLst>
            </p:cNvPr>
            <p:cNvSpPr txBox="1"/>
            <p:nvPr/>
          </p:nvSpPr>
          <p:spPr>
            <a:xfrm>
              <a:off x="1409079" y="854441"/>
              <a:ext cx="419725" cy="369332"/>
            </a:xfrm>
            <a:prstGeom prst="rect">
              <a:avLst/>
            </a:prstGeom>
            <a:noFill/>
          </p:spPr>
          <p:txBody>
            <a:bodyPr wrap="square" rtlCol="0">
              <a:spAutoFit/>
            </a:bodyPr>
            <a:lstStyle/>
            <a:p>
              <a:r>
                <a:rPr lang="de-DE" dirty="0"/>
                <a:t>X6</a:t>
              </a:r>
            </a:p>
          </p:txBody>
        </p:sp>
      </p:grpSp>
      <p:grpSp>
        <p:nvGrpSpPr>
          <p:cNvPr id="24" name="Gruppieren 23">
            <a:extLst>
              <a:ext uri="{FF2B5EF4-FFF2-40B4-BE49-F238E27FC236}">
                <a16:creationId xmlns:a16="http://schemas.microsoft.com/office/drawing/2014/main" id="{A5A889A5-5CDF-CE48-804A-6D65012F2270}"/>
              </a:ext>
            </a:extLst>
          </p:cNvPr>
          <p:cNvGrpSpPr/>
          <p:nvPr/>
        </p:nvGrpSpPr>
        <p:grpSpPr>
          <a:xfrm>
            <a:off x="1019315" y="8795411"/>
            <a:ext cx="809477" cy="789058"/>
            <a:chOff x="1019327" y="434715"/>
            <a:chExt cx="809477" cy="789058"/>
          </a:xfrm>
        </p:grpSpPr>
        <p:sp>
          <p:nvSpPr>
            <p:cNvPr id="25" name="Abgerundetes Rechteck 24">
              <a:extLst>
                <a:ext uri="{FF2B5EF4-FFF2-40B4-BE49-F238E27FC236}">
                  <a16:creationId xmlns:a16="http://schemas.microsoft.com/office/drawing/2014/main" id="{14E75CE6-3544-0B45-97D5-1CB849DBC683}"/>
                </a:ext>
              </a:extLst>
            </p:cNvPr>
            <p:cNvSpPr/>
            <p:nvPr/>
          </p:nvSpPr>
          <p:spPr>
            <a:xfrm>
              <a:off x="1019327" y="434715"/>
              <a:ext cx="749508" cy="749508"/>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Textfeld 25">
              <a:extLst>
                <a:ext uri="{FF2B5EF4-FFF2-40B4-BE49-F238E27FC236}">
                  <a16:creationId xmlns:a16="http://schemas.microsoft.com/office/drawing/2014/main" id="{C34CEC91-9302-784E-8384-78FDE62B8389}"/>
                </a:ext>
              </a:extLst>
            </p:cNvPr>
            <p:cNvSpPr txBox="1"/>
            <p:nvPr/>
          </p:nvSpPr>
          <p:spPr>
            <a:xfrm>
              <a:off x="1409079" y="854441"/>
              <a:ext cx="419725" cy="369332"/>
            </a:xfrm>
            <a:prstGeom prst="rect">
              <a:avLst/>
            </a:prstGeom>
            <a:noFill/>
          </p:spPr>
          <p:txBody>
            <a:bodyPr wrap="square" rtlCol="0">
              <a:spAutoFit/>
            </a:bodyPr>
            <a:lstStyle/>
            <a:p>
              <a:r>
                <a:rPr lang="de-DE" dirty="0"/>
                <a:t>X7</a:t>
              </a:r>
            </a:p>
          </p:txBody>
        </p:sp>
      </p:grpSp>
      <p:grpSp>
        <p:nvGrpSpPr>
          <p:cNvPr id="45" name="Gruppieren 44">
            <a:extLst>
              <a:ext uri="{FF2B5EF4-FFF2-40B4-BE49-F238E27FC236}">
                <a16:creationId xmlns:a16="http://schemas.microsoft.com/office/drawing/2014/main" id="{B5CD3A56-3FB9-C848-965A-41252C47D0A1}"/>
              </a:ext>
            </a:extLst>
          </p:cNvPr>
          <p:cNvGrpSpPr/>
          <p:nvPr/>
        </p:nvGrpSpPr>
        <p:grpSpPr>
          <a:xfrm>
            <a:off x="2492528" y="2360731"/>
            <a:ext cx="809478" cy="789058"/>
            <a:chOff x="2407860" y="1721651"/>
            <a:chExt cx="809478" cy="789058"/>
          </a:xfrm>
        </p:grpSpPr>
        <p:sp>
          <p:nvSpPr>
            <p:cNvPr id="28" name="Abgerundetes Rechteck 27">
              <a:extLst>
                <a:ext uri="{FF2B5EF4-FFF2-40B4-BE49-F238E27FC236}">
                  <a16:creationId xmlns:a16="http://schemas.microsoft.com/office/drawing/2014/main" id="{82236D6C-44BA-B947-9750-8E90E81EF62F}"/>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a:extLst>
                <a:ext uri="{FF2B5EF4-FFF2-40B4-BE49-F238E27FC236}">
                  <a16:creationId xmlns:a16="http://schemas.microsoft.com/office/drawing/2014/main" id="{B8419B14-D9A0-4B46-A9E8-969DF2530816}"/>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H2</a:t>
              </a:r>
            </a:p>
          </p:txBody>
        </p:sp>
      </p:grpSp>
      <p:grpSp>
        <p:nvGrpSpPr>
          <p:cNvPr id="67" name="Gruppieren 66">
            <a:extLst>
              <a:ext uri="{FF2B5EF4-FFF2-40B4-BE49-F238E27FC236}">
                <a16:creationId xmlns:a16="http://schemas.microsoft.com/office/drawing/2014/main" id="{70CDC87C-D152-AA47-B4EB-C17C68B1DDB9}"/>
              </a:ext>
            </a:extLst>
          </p:cNvPr>
          <p:cNvGrpSpPr/>
          <p:nvPr/>
        </p:nvGrpSpPr>
        <p:grpSpPr>
          <a:xfrm>
            <a:off x="2492514" y="8795411"/>
            <a:ext cx="809478" cy="789058"/>
            <a:chOff x="2407860" y="1721651"/>
            <a:chExt cx="809478" cy="789058"/>
          </a:xfrm>
        </p:grpSpPr>
        <p:sp>
          <p:nvSpPr>
            <p:cNvPr id="68" name="Abgerundetes Rechteck 67">
              <a:extLst>
                <a:ext uri="{FF2B5EF4-FFF2-40B4-BE49-F238E27FC236}">
                  <a16:creationId xmlns:a16="http://schemas.microsoft.com/office/drawing/2014/main" id="{906AF5C4-0D6B-EC48-978F-893C014640F8}"/>
                </a:ext>
              </a:extLst>
            </p:cNvPr>
            <p:cNvSpPr/>
            <p:nvPr/>
          </p:nvSpPr>
          <p:spPr>
            <a:xfrm>
              <a:off x="2407860" y="1721651"/>
              <a:ext cx="749508" cy="74950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Textfeld 68">
              <a:extLst>
                <a:ext uri="{FF2B5EF4-FFF2-40B4-BE49-F238E27FC236}">
                  <a16:creationId xmlns:a16="http://schemas.microsoft.com/office/drawing/2014/main" id="{7B154702-BC90-B141-BE3D-48D2A3E42C3E}"/>
                </a:ext>
              </a:extLst>
            </p:cNvPr>
            <p:cNvSpPr txBox="1"/>
            <p:nvPr/>
          </p:nvSpPr>
          <p:spPr>
            <a:xfrm>
              <a:off x="2734734" y="2141377"/>
              <a:ext cx="482604" cy="369332"/>
            </a:xfrm>
            <a:prstGeom prst="rect">
              <a:avLst/>
            </a:prstGeom>
            <a:noFill/>
          </p:spPr>
          <p:txBody>
            <a:bodyPr wrap="square" rtlCol="0">
              <a:spAutoFit/>
            </a:bodyPr>
            <a:lstStyle/>
            <a:p>
              <a:r>
                <a:rPr lang="de-DE" dirty="0">
                  <a:solidFill>
                    <a:srgbClr val="0070C0"/>
                  </a:solidFill>
                </a:rPr>
                <a:t>H7</a:t>
              </a:r>
            </a:p>
          </p:txBody>
        </p:sp>
      </p:grpSp>
      <p:cxnSp>
        <p:nvCxnSpPr>
          <p:cNvPr id="71" name="Gewinkelte Verbindung 70">
            <a:extLst>
              <a:ext uri="{FF2B5EF4-FFF2-40B4-BE49-F238E27FC236}">
                <a16:creationId xmlns:a16="http://schemas.microsoft.com/office/drawing/2014/main" id="{278ABA6E-ADEF-FA43-8A49-59989441B198}"/>
              </a:ext>
            </a:extLst>
          </p:cNvPr>
          <p:cNvCxnSpPr>
            <a:cxnSpLocks/>
            <a:stCxn id="4" idx="2"/>
            <a:endCxn id="28" idx="0"/>
          </p:cNvCxnSpPr>
          <p:nvPr/>
        </p:nvCxnSpPr>
        <p:spPr>
          <a:xfrm rot="16200000" flipH="1">
            <a:off x="1861967" y="1355416"/>
            <a:ext cx="537428" cy="1473201"/>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3" name="Textfeld 72">
            <a:extLst>
              <a:ext uri="{FF2B5EF4-FFF2-40B4-BE49-F238E27FC236}">
                <a16:creationId xmlns:a16="http://schemas.microsoft.com/office/drawing/2014/main" id="{05BC0F65-44ED-3C49-9773-0C921664F4D3}"/>
              </a:ext>
            </a:extLst>
          </p:cNvPr>
          <p:cNvSpPr txBox="1"/>
          <p:nvPr/>
        </p:nvSpPr>
        <p:spPr>
          <a:xfrm>
            <a:off x="384604" y="1918841"/>
            <a:ext cx="802846" cy="307777"/>
          </a:xfrm>
          <a:prstGeom prst="rect">
            <a:avLst/>
          </a:prstGeom>
          <a:noFill/>
        </p:spPr>
        <p:txBody>
          <a:bodyPr wrap="square" rtlCol="0">
            <a:spAutoFit/>
          </a:bodyPr>
          <a:lstStyle/>
          <a:p>
            <a:r>
              <a:rPr lang="de-DE" sz="1400" dirty="0"/>
              <a:t>X1 </a:t>
            </a:r>
            <a:r>
              <a:rPr lang="de-DE" sz="1400" dirty="0" err="1"/>
              <a:t>dice</a:t>
            </a:r>
            <a:endParaRPr lang="de-DE" sz="1400" dirty="0"/>
          </a:p>
        </p:txBody>
      </p:sp>
      <p:cxnSp>
        <p:nvCxnSpPr>
          <p:cNvPr id="75" name="Gerade Verbindung mit Pfeil 74">
            <a:extLst>
              <a:ext uri="{FF2B5EF4-FFF2-40B4-BE49-F238E27FC236}">
                <a16:creationId xmlns:a16="http://schemas.microsoft.com/office/drawing/2014/main" id="{A9EE0EED-161C-CA4F-A7A5-C3721B73B462}"/>
              </a:ext>
            </a:extLst>
          </p:cNvPr>
          <p:cNvCxnSpPr>
            <a:endCxn id="47" idx="0"/>
          </p:cNvCxnSpPr>
          <p:nvPr/>
        </p:nvCxnSpPr>
        <p:spPr>
          <a:xfrm>
            <a:off x="2867268" y="3149789"/>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Gewinkelte Verbindung 78">
            <a:extLst>
              <a:ext uri="{FF2B5EF4-FFF2-40B4-BE49-F238E27FC236}">
                <a16:creationId xmlns:a16="http://schemas.microsoft.com/office/drawing/2014/main" id="{DC317380-8BA2-434D-9856-66F35FE50ED0}"/>
              </a:ext>
            </a:extLst>
          </p:cNvPr>
          <p:cNvCxnSpPr>
            <a:cxnSpLocks/>
            <a:stCxn id="10" idx="2"/>
            <a:endCxn id="47" idx="0"/>
          </p:cNvCxnSpPr>
          <p:nvPr/>
        </p:nvCxnSpPr>
        <p:spPr>
          <a:xfrm rot="16200000" flipH="1">
            <a:off x="1861965" y="2642352"/>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3" name="Textfeld 82">
            <a:extLst>
              <a:ext uri="{FF2B5EF4-FFF2-40B4-BE49-F238E27FC236}">
                <a16:creationId xmlns:a16="http://schemas.microsoft.com/office/drawing/2014/main" id="{90747D11-CA2C-2C42-BB29-DE2A9D7905BE}"/>
              </a:ext>
            </a:extLst>
          </p:cNvPr>
          <p:cNvSpPr txBox="1"/>
          <p:nvPr/>
        </p:nvSpPr>
        <p:spPr>
          <a:xfrm>
            <a:off x="1824739" y="3120369"/>
            <a:ext cx="994649" cy="307777"/>
          </a:xfrm>
          <a:prstGeom prst="rect">
            <a:avLst/>
          </a:prstGeom>
          <a:noFill/>
        </p:spPr>
        <p:txBody>
          <a:bodyPr wrap="square" rtlCol="0">
            <a:spAutoFit/>
          </a:bodyPr>
          <a:lstStyle/>
          <a:p>
            <a:r>
              <a:rPr lang="de-DE" sz="1400" dirty="0">
                <a:solidFill>
                  <a:srgbClr val="0070C0"/>
                </a:solidFill>
              </a:rPr>
              <a:t>5% (:20)</a:t>
            </a:r>
          </a:p>
        </p:txBody>
      </p:sp>
      <p:sp>
        <p:nvSpPr>
          <p:cNvPr id="85" name="Textfeld 84">
            <a:extLst>
              <a:ext uri="{FF2B5EF4-FFF2-40B4-BE49-F238E27FC236}">
                <a16:creationId xmlns:a16="http://schemas.microsoft.com/office/drawing/2014/main" id="{80195E22-5497-124D-AB17-727EE932EBCC}"/>
              </a:ext>
            </a:extLst>
          </p:cNvPr>
          <p:cNvSpPr txBox="1"/>
          <p:nvPr/>
        </p:nvSpPr>
        <p:spPr>
          <a:xfrm>
            <a:off x="2860918" y="3373399"/>
            <a:ext cx="1117600" cy="307777"/>
          </a:xfrm>
          <a:prstGeom prst="rect">
            <a:avLst/>
          </a:prstGeom>
          <a:noFill/>
        </p:spPr>
        <p:txBody>
          <a:bodyPr wrap="square" rtlCol="0">
            <a:spAutoFit/>
          </a:bodyPr>
          <a:lstStyle/>
          <a:p>
            <a:r>
              <a:rPr lang="de-DE" sz="1400" dirty="0">
                <a:solidFill>
                  <a:srgbClr val="0070C0"/>
                </a:solidFill>
              </a:rPr>
              <a:t>+ H2</a:t>
            </a:r>
          </a:p>
        </p:txBody>
      </p:sp>
      <p:cxnSp>
        <p:nvCxnSpPr>
          <p:cNvPr id="88" name="Gerade Verbindung mit Pfeil 87">
            <a:extLst>
              <a:ext uri="{FF2B5EF4-FFF2-40B4-BE49-F238E27FC236}">
                <a16:creationId xmlns:a16="http://schemas.microsoft.com/office/drawing/2014/main" id="{B748B764-EACA-FF4B-B288-7AFF1EB2FF03}"/>
              </a:ext>
            </a:extLst>
          </p:cNvPr>
          <p:cNvCxnSpPr>
            <a:cxnSpLocks/>
          </p:cNvCxnSpPr>
          <p:nvPr/>
        </p:nvCxnSpPr>
        <p:spPr>
          <a:xfrm>
            <a:off x="1244600" y="1823302"/>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Gerade Verbindung mit Pfeil 93">
            <a:extLst>
              <a:ext uri="{FF2B5EF4-FFF2-40B4-BE49-F238E27FC236}">
                <a16:creationId xmlns:a16="http://schemas.microsoft.com/office/drawing/2014/main" id="{2C050D4D-C3E3-AD42-B729-D2ED850A4E89}"/>
              </a:ext>
            </a:extLst>
          </p:cNvPr>
          <p:cNvCxnSpPr/>
          <p:nvPr/>
        </p:nvCxnSpPr>
        <p:spPr>
          <a:xfrm>
            <a:off x="2882256" y="4439246"/>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5" name="Gewinkelte Verbindung 94">
            <a:extLst>
              <a:ext uri="{FF2B5EF4-FFF2-40B4-BE49-F238E27FC236}">
                <a16:creationId xmlns:a16="http://schemas.microsoft.com/office/drawing/2014/main" id="{174D3E0D-3965-5246-9F0B-10E6746E3419}"/>
              </a:ext>
            </a:extLst>
          </p:cNvPr>
          <p:cNvCxnSpPr>
            <a:cxnSpLocks/>
          </p:cNvCxnSpPr>
          <p:nvPr/>
        </p:nvCxnSpPr>
        <p:spPr>
          <a:xfrm rot="16200000" flipH="1">
            <a:off x="1876953" y="3931809"/>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6" name="Textfeld 95">
            <a:extLst>
              <a:ext uri="{FF2B5EF4-FFF2-40B4-BE49-F238E27FC236}">
                <a16:creationId xmlns:a16="http://schemas.microsoft.com/office/drawing/2014/main" id="{756C1953-DB14-814A-AA20-435A3AEA6E5E}"/>
              </a:ext>
            </a:extLst>
          </p:cNvPr>
          <p:cNvSpPr txBox="1"/>
          <p:nvPr/>
        </p:nvSpPr>
        <p:spPr>
          <a:xfrm>
            <a:off x="1839727" y="4409826"/>
            <a:ext cx="994649" cy="307777"/>
          </a:xfrm>
          <a:prstGeom prst="rect">
            <a:avLst/>
          </a:prstGeom>
          <a:noFill/>
        </p:spPr>
        <p:txBody>
          <a:bodyPr wrap="square" rtlCol="0">
            <a:spAutoFit/>
          </a:bodyPr>
          <a:lstStyle/>
          <a:p>
            <a:r>
              <a:rPr lang="de-DE" sz="1400" dirty="0">
                <a:solidFill>
                  <a:srgbClr val="0070C0"/>
                </a:solidFill>
              </a:rPr>
              <a:t>5% (:20)</a:t>
            </a:r>
          </a:p>
        </p:txBody>
      </p:sp>
      <p:sp>
        <p:nvSpPr>
          <p:cNvPr id="97" name="Textfeld 96">
            <a:extLst>
              <a:ext uri="{FF2B5EF4-FFF2-40B4-BE49-F238E27FC236}">
                <a16:creationId xmlns:a16="http://schemas.microsoft.com/office/drawing/2014/main" id="{3B1886B1-E386-8B45-87ED-07A122B8D4B6}"/>
              </a:ext>
            </a:extLst>
          </p:cNvPr>
          <p:cNvSpPr txBox="1"/>
          <p:nvPr/>
        </p:nvSpPr>
        <p:spPr>
          <a:xfrm>
            <a:off x="2875906" y="4662856"/>
            <a:ext cx="1117600" cy="307777"/>
          </a:xfrm>
          <a:prstGeom prst="rect">
            <a:avLst/>
          </a:prstGeom>
          <a:noFill/>
        </p:spPr>
        <p:txBody>
          <a:bodyPr wrap="square" rtlCol="0">
            <a:spAutoFit/>
          </a:bodyPr>
          <a:lstStyle/>
          <a:p>
            <a:r>
              <a:rPr lang="de-DE" sz="1400" dirty="0">
                <a:solidFill>
                  <a:srgbClr val="0070C0"/>
                </a:solidFill>
              </a:rPr>
              <a:t>+ H3</a:t>
            </a:r>
          </a:p>
        </p:txBody>
      </p:sp>
      <p:cxnSp>
        <p:nvCxnSpPr>
          <p:cNvPr id="98" name="Gerade Verbindung mit Pfeil 97">
            <a:extLst>
              <a:ext uri="{FF2B5EF4-FFF2-40B4-BE49-F238E27FC236}">
                <a16:creationId xmlns:a16="http://schemas.microsoft.com/office/drawing/2014/main" id="{82E41403-7A7E-8646-90F6-180632F10D8E}"/>
              </a:ext>
            </a:extLst>
          </p:cNvPr>
          <p:cNvCxnSpPr/>
          <p:nvPr/>
        </p:nvCxnSpPr>
        <p:spPr>
          <a:xfrm>
            <a:off x="2882255" y="5721655"/>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9" name="Gewinkelte Verbindung 98">
            <a:extLst>
              <a:ext uri="{FF2B5EF4-FFF2-40B4-BE49-F238E27FC236}">
                <a16:creationId xmlns:a16="http://schemas.microsoft.com/office/drawing/2014/main" id="{E5BA5D03-1B11-6647-AD7E-4AB55898EBAC}"/>
              </a:ext>
            </a:extLst>
          </p:cNvPr>
          <p:cNvCxnSpPr>
            <a:cxnSpLocks/>
          </p:cNvCxnSpPr>
          <p:nvPr/>
        </p:nvCxnSpPr>
        <p:spPr>
          <a:xfrm rot="16200000" flipH="1">
            <a:off x="1876952" y="5214218"/>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0" name="Textfeld 99">
            <a:extLst>
              <a:ext uri="{FF2B5EF4-FFF2-40B4-BE49-F238E27FC236}">
                <a16:creationId xmlns:a16="http://schemas.microsoft.com/office/drawing/2014/main" id="{47E53B42-0B56-C243-AF9A-89FD215D0AD9}"/>
              </a:ext>
            </a:extLst>
          </p:cNvPr>
          <p:cNvSpPr txBox="1"/>
          <p:nvPr/>
        </p:nvSpPr>
        <p:spPr>
          <a:xfrm>
            <a:off x="1839726" y="5692235"/>
            <a:ext cx="994649" cy="307777"/>
          </a:xfrm>
          <a:prstGeom prst="rect">
            <a:avLst/>
          </a:prstGeom>
          <a:noFill/>
        </p:spPr>
        <p:txBody>
          <a:bodyPr wrap="square" rtlCol="0">
            <a:spAutoFit/>
          </a:bodyPr>
          <a:lstStyle/>
          <a:p>
            <a:r>
              <a:rPr lang="de-DE" sz="1400" dirty="0">
                <a:solidFill>
                  <a:srgbClr val="0070C0"/>
                </a:solidFill>
              </a:rPr>
              <a:t>5% (:20)</a:t>
            </a:r>
          </a:p>
        </p:txBody>
      </p:sp>
      <p:sp>
        <p:nvSpPr>
          <p:cNvPr id="101" name="Textfeld 100">
            <a:extLst>
              <a:ext uri="{FF2B5EF4-FFF2-40B4-BE49-F238E27FC236}">
                <a16:creationId xmlns:a16="http://schemas.microsoft.com/office/drawing/2014/main" id="{A31CA0E2-2E9D-4B41-A072-0ADE40201825}"/>
              </a:ext>
            </a:extLst>
          </p:cNvPr>
          <p:cNvSpPr txBox="1"/>
          <p:nvPr/>
        </p:nvSpPr>
        <p:spPr>
          <a:xfrm>
            <a:off x="2875905" y="5945265"/>
            <a:ext cx="1117600" cy="307777"/>
          </a:xfrm>
          <a:prstGeom prst="rect">
            <a:avLst/>
          </a:prstGeom>
          <a:noFill/>
        </p:spPr>
        <p:txBody>
          <a:bodyPr wrap="square" rtlCol="0">
            <a:spAutoFit/>
          </a:bodyPr>
          <a:lstStyle/>
          <a:p>
            <a:r>
              <a:rPr lang="de-DE" sz="1400" dirty="0">
                <a:solidFill>
                  <a:srgbClr val="0070C0"/>
                </a:solidFill>
              </a:rPr>
              <a:t>+ H4 – H2</a:t>
            </a:r>
          </a:p>
        </p:txBody>
      </p:sp>
      <p:sp>
        <p:nvSpPr>
          <p:cNvPr id="102" name="Textfeld 101">
            <a:extLst>
              <a:ext uri="{FF2B5EF4-FFF2-40B4-BE49-F238E27FC236}">
                <a16:creationId xmlns:a16="http://schemas.microsoft.com/office/drawing/2014/main" id="{F7856670-9D6D-CD4C-B453-14427715DF38}"/>
              </a:ext>
            </a:extLst>
          </p:cNvPr>
          <p:cNvSpPr txBox="1"/>
          <p:nvPr/>
        </p:nvSpPr>
        <p:spPr>
          <a:xfrm>
            <a:off x="390319" y="3222649"/>
            <a:ext cx="802846" cy="307777"/>
          </a:xfrm>
          <a:prstGeom prst="rect">
            <a:avLst/>
          </a:prstGeom>
          <a:noFill/>
        </p:spPr>
        <p:txBody>
          <a:bodyPr wrap="square" rtlCol="0">
            <a:spAutoFit/>
          </a:bodyPr>
          <a:lstStyle/>
          <a:p>
            <a:r>
              <a:rPr lang="de-DE" sz="1400" dirty="0"/>
              <a:t>X2 </a:t>
            </a:r>
            <a:r>
              <a:rPr lang="de-DE" sz="1400" dirty="0" err="1"/>
              <a:t>dice</a:t>
            </a:r>
            <a:endParaRPr lang="de-DE" sz="1400" dirty="0"/>
          </a:p>
        </p:txBody>
      </p:sp>
      <p:cxnSp>
        <p:nvCxnSpPr>
          <p:cNvPr id="103" name="Gerade Verbindung mit Pfeil 102">
            <a:extLst>
              <a:ext uri="{FF2B5EF4-FFF2-40B4-BE49-F238E27FC236}">
                <a16:creationId xmlns:a16="http://schemas.microsoft.com/office/drawing/2014/main" id="{3C661CAA-3E16-824A-92B6-33F11D704E98}"/>
              </a:ext>
            </a:extLst>
          </p:cNvPr>
          <p:cNvCxnSpPr>
            <a:cxnSpLocks/>
          </p:cNvCxnSpPr>
          <p:nvPr/>
        </p:nvCxnSpPr>
        <p:spPr>
          <a:xfrm>
            <a:off x="1250315" y="3127110"/>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6" name="Textfeld 105">
            <a:extLst>
              <a:ext uri="{FF2B5EF4-FFF2-40B4-BE49-F238E27FC236}">
                <a16:creationId xmlns:a16="http://schemas.microsoft.com/office/drawing/2014/main" id="{27C2371E-DEE3-0248-BF0D-1E1C9A6D0454}"/>
              </a:ext>
            </a:extLst>
          </p:cNvPr>
          <p:cNvSpPr txBox="1"/>
          <p:nvPr/>
        </p:nvSpPr>
        <p:spPr>
          <a:xfrm>
            <a:off x="384604" y="4497756"/>
            <a:ext cx="802846" cy="307777"/>
          </a:xfrm>
          <a:prstGeom prst="rect">
            <a:avLst/>
          </a:prstGeom>
          <a:noFill/>
        </p:spPr>
        <p:txBody>
          <a:bodyPr wrap="square" rtlCol="0">
            <a:spAutoFit/>
          </a:bodyPr>
          <a:lstStyle/>
          <a:p>
            <a:r>
              <a:rPr lang="de-DE" sz="1400" dirty="0"/>
              <a:t>X3 </a:t>
            </a:r>
            <a:r>
              <a:rPr lang="de-DE" sz="1400" dirty="0" err="1"/>
              <a:t>dice</a:t>
            </a:r>
            <a:endParaRPr lang="de-DE" sz="1400" dirty="0"/>
          </a:p>
        </p:txBody>
      </p:sp>
      <p:cxnSp>
        <p:nvCxnSpPr>
          <p:cNvPr id="107" name="Gerade Verbindung mit Pfeil 106">
            <a:extLst>
              <a:ext uri="{FF2B5EF4-FFF2-40B4-BE49-F238E27FC236}">
                <a16:creationId xmlns:a16="http://schemas.microsoft.com/office/drawing/2014/main" id="{CA4A03F2-1FEE-714C-880D-E6384B44C4C8}"/>
              </a:ext>
            </a:extLst>
          </p:cNvPr>
          <p:cNvCxnSpPr>
            <a:cxnSpLocks/>
          </p:cNvCxnSpPr>
          <p:nvPr/>
        </p:nvCxnSpPr>
        <p:spPr>
          <a:xfrm>
            <a:off x="1244600" y="4402217"/>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Textfeld 107">
            <a:extLst>
              <a:ext uri="{FF2B5EF4-FFF2-40B4-BE49-F238E27FC236}">
                <a16:creationId xmlns:a16="http://schemas.microsoft.com/office/drawing/2014/main" id="{81986EFB-C6B8-E24E-8327-34D875C4C217}"/>
              </a:ext>
            </a:extLst>
          </p:cNvPr>
          <p:cNvSpPr txBox="1"/>
          <p:nvPr/>
        </p:nvSpPr>
        <p:spPr>
          <a:xfrm>
            <a:off x="390889" y="5772863"/>
            <a:ext cx="802846" cy="307777"/>
          </a:xfrm>
          <a:prstGeom prst="rect">
            <a:avLst/>
          </a:prstGeom>
          <a:noFill/>
        </p:spPr>
        <p:txBody>
          <a:bodyPr wrap="square" rtlCol="0">
            <a:spAutoFit/>
          </a:bodyPr>
          <a:lstStyle/>
          <a:p>
            <a:r>
              <a:rPr lang="de-DE" sz="1400" dirty="0"/>
              <a:t>X4 </a:t>
            </a:r>
            <a:r>
              <a:rPr lang="de-DE" sz="1400" dirty="0" err="1"/>
              <a:t>dice</a:t>
            </a:r>
            <a:endParaRPr lang="de-DE" sz="1400" dirty="0"/>
          </a:p>
        </p:txBody>
      </p:sp>
      <p:cxnSp>
        <p:nvCxnSpPr>
          <p:cNvPr id="109" name="Gerade Verbindung mit Pfeil 108">
            <a:extLst>
              <a:ext uri="{FF2B5EF4-FFF2-40B4-BE49-F238E27FC236}">
                <a16:creationId xmlns:a16="http://schemas.microsoft.com/office/drawing/2014/main" id="{7CCCA47A-7838-7640-8EF3-B53ED9B7AC37}"/>
              </a:ext>
            </a:extLst>
          </p:cNvPr>
          <p:cNvCxnSpPr>
            <a:cxnSpLocks/>
          </p:cNvCxnSpPr>
          <p:nvPr/>
        </p:nvCxnSpPr>
        <p:spPr>
          <a:xfrm>
            <a:off x="1250885" y="5677324"/>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Textfeld 109">
            <a:extLst>
              <a:ext uri="{FF2B5EF4-FFF2-40B4-BE49-F238E27FC236}">
                <a16:creationId xmlns:a16="http://schemas.microsoft.com/office/drawing/2014/main" id="{972A5919-53F5-174B-B4E7-2268E52FEDDD}"/>
              </a:ext>
            </a:extLst>
          </p:cNvPr>
          <p:cNvSpPr txBox="1"/>
          <p:nvPr/>
        </p:nvSpPr>
        <p:spPr>
          <a:xfrm>
            <a:off x="383857" y="7076671"/>
            <a:ext cx="802846" cy="307777"/>
          </a:xfrm>
          <a:prstGeom prst="rect">
            <a:avLst/>
          </a:prstGeom>
          <a:noFill/>
        </p:spPr>
        <p:txBody>
          <a:bodyPr wrap="square" rtlCol="0">
            <a:spAutoFit/>
          </a:bodyPr>
          <a:lstStyle/>
          <a:p>
            <a:r>
              <a:rPr lang="de-DE" sz="1400" dirty="0"/>
              <a:t>X5 </a:t>
            </a:r>
            <a:r>
              <a:rPr lang="de-DE" sz="1400" dirty="0" err="1"/>
              <a:t>dice</a:t>
            </a:r>
            <a:endParaRPr lang="de-DE" sz="1400" dirty="0"/>
          </a:p>
        </p:txBody>
      </p:sp>
      <p:cxnSp>
        <p:nvCxnSpPr>
          <p:cNvPr id="111" name="Gerade Verbindung mit Pfeil 110">
            <a:extLst>
              <a:ext uri="{FF2B5EF4-FFF2-40B4-BE49-F238E27FC236}">
                <a16:creationId xmlns:a16="http://schemas.microsoft.com/office/drawing/2014/main" id="{AE707F82-DD12-6F4E-830B-CBA001E71A6C}"/>
              </a:ext>
            </a:extLst>
          </p:cNvPr>
          <p:cNvCxnSpPr>
            <a:cxnSpLocks/>
          </p:cNvCxnSpPr>
          <p:nvPr/>
        </p:nvCxnSpPr>
        <p:spPr>
          <a:xfrm>
            <a:off x="1243853" y="6981132"/>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Textfeld 111">
            <a:extLst>
              <a:ext uri="{FF2B5EF4-FFF2-40B4-BE49-F238E27FC236}">
                <a16:creationId xmlns:a16="http://schemas.microsoft.com/office/drawing/2014/main" id="{CBF359ED-C0D6-294A-A1F8-6C4F98F3A1C2}"/>
              </a:ext>
            </a:extLst>
          </p:cNvPr>
          <p:cNvSpPr txBox="1"/>
          <p:nvPr/>
        </p:nvSpPr>
        <p:spPr>
          <a:xfrm>
            <a:off x="383857" y="8375058"/>
            <a:ext cx="802846" cy="307777"/>
          </a:xfrm>
          <a:prstGeom prst="rect">
            <a:avLst/>
          </a:prstGeom>
          <a:noFill/>
        </p:spPr>
        <p:txBody>
          <a:bodyPr wrap="square" rtlCol="0">
            <a:spAutoFit/>
          </a:bodyPr>
          <a:lstStyle/>
          <a:p>
            <a:r>
              <a:rPr lang="de-DE" sz="1400" dirty="0"/>
              <a:t>X6 </a:t>
            </a:r>
            <a:r>
              <a:rPr lang="de-DE" sz="1400" dirty="0" err="1"/>
              <a:t>dice</a:t>
            </a:r>
            <a:endParaRPr lang="de-DE" sz="1400" dirty="0"/>
          </a:p>
        </p:txBody>
      </p:sp>
      <p:cxnSp>
        <p:nvCxnSpPr>
          <p:cNvPr id="113" name="Gerade Verbindung mit Pfeil 112">
            <a:extLst>
              <a:ext uri="{FF2B5EF4-FFF2-40B4-BE49-F238E27FC236}">
                <a16:creationId xmlns:a16="http://schemas.microsoft.com/office/drawing/2014/main" id="{242DC8AE-0AD9-DE4B-B151-A155293F7E37}"/>
              </a:ext>
            </a:extLst>
          </p:cNvPr>
          <p:cNvCxnSpPr>
            <a:cxnSpLocks/>
          </p:cNvCxnSpPr>
          <p:nvPr/>
        </p:nvCxnSpPr>
        <p:spPr>
          <a:xfrm>
            <a:off x="1243853" y="8279519"/>
            <a:ext cx="0" cy="49787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Gerade Verbindung mit Pfeil 113">
            <a:extLst>
              <a:ext uri="{FF2B5EF4-FFF2-40B4-BE49-F238E27FC236}">
                <a16:creationId xmlns:a16="http://schemas.microsoft.com/office/drawing/2014/main" id="{517965E5-D6A5-7841-A323-BE8F8D9C620B}"/>
              </a:ext>
            </a:extLst>
          </p:cNvPr>
          <p:cNvCxnSpPr/>
          <p:nvPr/>
        </p:nvCxnSpPr>
        <p:spPr>
          <a:xfrm>
            <a:off x="2882242" y="7010206"/>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5" name="Gewinkelte Verbindung 114">
            <a:extLst>
              <a:ext uri="{FF2B5EF4-FFF2-40B4-BE49-F238E27FC236}">
                <a16:creationId xmlns:a16="http://schemas.microsoft.com/office/drawing/2014/main" id="{3D3E62D2-19ED-464C-A586-396EDF9B4F4E}"/>
              </a:ext>
            </a:extLst>
          </p:cNvPr>
          <p:cNvCxnSpPr>
            <a:cxnSpLocks/>
          </p:cNvCxnSpPr>
          <p:nvPr/>
        </p:nvCxnSpPr>
        <p:spPr>
          <a:xfrm rot="16200000" flipH="1">
            <a:off x="1876939" y="6502769"/>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6" name="Textfeld 115">
            <a:extLst>
              <a:ext uri="{FF2B5EF4-FFF2-40B4-BE49-F238E27FC236}">
                <a16:creationId xmlns:a16="http://schemas.microsoft.com/office/drawing/2014/main" id="{1D1362BF-3FD6-3940-8616-D03BF71C97D5}"/>
              </a:ext>
            </a:extLst>
          </p:cNvPr>
          <p:cNvSpPr txBox="1"/>
          <p:nvPr/>
        </p:nvSpPr>
        <p:spPr>
          <a:xfrm>
            <a:off x="1839713" y="6980786"/>
            <a:ext cx="994649" cy="307777"/>
          </a:xfrm>
          <a:prstGeom prst="rect">
            <a:avLst/>
          </a:prstGeom>
          <a:noFill/>
        </p:spPr>
        <p:txBody>
          <a:bodyPr wrap="square" rtlCol="0">
            <a:spAutoFit/>
          </a:bodyPr>
          <a:lstStyle/>
          <a:p>
            <a:r>
              <a:rPr lang="de-DE" sz="1400" dirty="0">
                <a:solidFill>
                  <a:srgbClr val="0070C0"/>
                </a:solidFill>
              </a:rPr>
              <a:t>5% (:20)</a:t>
            </a:r>
          </a:p>
        </p:txBody>
      </p:sp>
      <p:sp>
        <p:nvSpPr>
          <p:cNvPr id="117" name="Textfeld 116">
            <a:extLst>
              <a:ext uri="{FF2B5EF4-FFF2-40B4-BE49-F238E27FC236}">
                <a16:creationId xmlns:a16="http://schemas.microsoft.com/office/drawing/2014/main" id="{30AD2095-A3B2-914F-A6E4-3A9863EDE8D7}"/>
              </a:ext>
            </a:extLst>
          </p:cNvPr>
          <p:cNvSpPr txBox="1"/>
          <p:nvPr/>
        </p:nvSpPr>
        <p:spPr>
          <a:xfrm>
            <a:off x="2875892" y="7233816"/>
            <a:ext cx="1117600" cy="307777"/>
          </a:xfrm>
          <a:prstGeom prst="rect">
            <a:avLst/>
          </a:prstGeom>
          <a:noFill/>
        </p:spPr>
        <p:txBody>
          <a:bodyPr wrap="square" rtlCol="0">
            <a:spAutoFit/>
          </a:bodyPr>
          <a:lstStyle/>
          <a:p>
            <a:r>
              <a:rPr lang="de-DE" sz="1400" dirty="0">
                <a:solidFill>
                  <a:srgbClr val="0070C0"/>
                </a:solidFill>
              </a:rPr>
              <a:t>+ H5 – H3</a:t>
            </a:r>
          </a:p>
        </p:txBody>
      </p:sp>
      <p:cxnSp>
        <p:nvCxnSpPr>
          <p:cNvPr id="118" name="Gerade Verbindung mit Pfeil 117">
            <a:extLst>
              <a:ext uri="{FF2B5EF4-FFF2-40B4-BE49-F238E27FC236}">
                <a16:creationId xmlns:a16="http://schemas.microsoft.com/office/drawing/2014/main" id="{5E79FC2C-9F73-1B41-AA37-1907D003FCBF}"/>
              </a:ext>
            </a:extLst>
          </p:cNvPr>
          <p:cNvCxnSpPr/>
          <p:nvPr/>
        </p:nvCxnSpPr>
        <p:spPr>
          <a:xfrm>
            <a:off x="2882242" y="8294404"/>
            <a:ext cx="14" cy="4978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19" name="Gewinkelte Verbindung 118">
            <a:extLst>
              <a:ext uri="{FF2B5EF4-FFF2-40B4-BE49-F238E27FC236}">
                <a16:creationId xmlns:a16="http://schemas.microsoft.com/office/drawing/2014/main" id="{19159F18-4254-5244-A1BF-DF193CE5B861}"/>
              </a:ext>
            </a:extLst>
          </p:cNvPr>
          <p:cNvCxnSpPr>
            <a:cxnSpLocks/>
          </p:cNvCxnSpPr>
          <p:nvPr/>
        </p:nvCxnSpPr>
        <p:spPr>
          <a:xfrm rot="16200000" flipH="1">
            <a:off x="1876939" y="7786967"/>
            <a:ext cx="537430" cy="1473203"/>
          </a:xfrm>
          <a:prstGeom prst="bent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0" name="Textfeld 119">
            <a:extLst>
              <a:ext uri="{FF2B5EF4-FFF2-40B4-BE49-F238E27FC236}">
                <a16:creationId xmlns:a16="http://schemas.microsoft.com/office/drawing/2014/main" id="{A2F4F9F5-DEC5-2C47-9282-9F4176535862}"/>
              </a:ext>
            </a:extLst>
          </p:cNvPr>
          <p:cNvSpPr txBox="1"/>
          <p:nvPr/>
        </p:nvSpPr>
        <p:spPr>
          <a:xfrm>
            <a:off x="1839713" y="8264984"/>
            <a:ext cx="994649" cy="307777"/>
          </a:xfrm>
          <a:prstGeom prst="rect">
            <a:avLst/>
          </a:prstGeom>
          <a:noFill/>
        </p:spPr>
        <p:txBody>
          <a:bodyPr wrap="square" rtlCol="0">
            <a:spAutoFit/>
          </a:bodyPr>
          <a:lstStyle/>
          <a:p>
            <a:r>
              <a:rPr lang="de-DE" sz="1400" dirty="0">
                <a:solidFill>
                  <a:srgbClr val="0070C0"/>
                </a:solidFill>
              </a:rPr>
              <a:t>5% (:20)</a:t>
            </a:r>
          </a:p>
        </p:txBody>
      </p:sp>
      <p:sp>
        <p:nvSpPr>
          <p:cNvPr id="121" name="Textfeld 120">
            <a:extLst>
              <a:ext uri="{FF2B5EF4-FFF2-40B4-BE49-F238E27FC236}">
                <a16:creationId xmlns:a16="http://schemas.microsoft.com/office/drawing/2014/main" id="{EFB7EE1B-6D37-BD4D-878B-586840EDD859}"/>
              </a:ext>
            </a:extLst>
          </p:cNvPr>
          <p:cNvSpPr txBox="1"/>
          <p:nvPr/>
        </p:nvSpPr>
        <p:spPr>
          <a:xfrm>
            <a:off x="2875892" y="8518014"/>
            <a:ext cx="1117600" cy="307777"/>
          </a:xfrm>
          <a:prstGeom prst="rect">
            <a:avLst/>
          </a:prstGeom>
          <a:noFill/>
        </p:spPr>
        <p:txBody>
          <a:bodyPr wrap="square" rtlCol="0">
            <a:spAutoFit/>
          </a:bodyPr>
          <a:lstStyle/>
          <a:p>
            <a:r>
              <a:rPr lang="de-DE" sz="1400" dirty="0">
                <a:solidFill>
                  <a:srgbClr val="0070C0"/>
                </a:solidFill>
              </a:rPr>
              <a:t>+ H6 – H4</a:t>
            </a:r>
          </a:p>
        </p:txBody>
      </p:sp>
      <p:sp>
        <p:nvSpPr>
          <p:cNvPr id="150" name="Textfeld 149">
            <a:extLst>
              <a:ext uri="{FF2B5EF4-FFF2-40B4-BE49-F238E27FC236}">
                <a16:creationId xmlns:a16="http://schemas.microsoft.com/office/drawing/2014/main" id="{EFEF8805-C2A4-7649-B879-CBB1BAA5CD71}"/>
              </a:ext>
            </a:extLst>
          </p:cNvPr>
          <p:cNvSpPr txBox="1"/>
          <p:nvPr/>
        </p:nvSpPr>
        <p:spPr>
          <a:xfrm>
            <a:off x="4497341" y="4651644"/>
            <a:ext cx="1117600" cy="307777"/>
          </a:xfrm>
          <a:prstGeom prst="rect">
            <a:avLst/>
          </a:prstGeom>
          <a:noFill/>
        </p:spPr>
        <p:txBody>
          <a:bodyPr wrap="square" rtlCol="0">
            <a:spAutoFit/>
          </a:bodyPr>
          <a:lstStyle/>
          <a:p>
            <a:r>
              <a:rPr lang="de-DE" sz="1400" dirty="0">
                <a:solidFill>
                  <a:srgbClr val="FF0000"/>
                </a:solidFill>
              </a:rPr>
              <a:t>+ I3 – D3</a:t>
            </a:r>
          </a:p>
        </p:txBody>
      </p:sp>
      <p:sp>
        <p:nvSpPr>
          <p:cNvPr id="151" name="Textfeld 150">
            <a:extLst>
              <a:ext uri="{FF2B5EF4-FFF2-40B4-BE49-F238E27FC236}">
                <a16:creationId xmlns:a16="http://schemas.microsoft.com/office/drawing/2014/main" id="{5B875532-EBD4-A449-AA12-85E2C073A0BD}"/>
              </a:ext>
            </a:extLst>
          </p:cNvPr>
          <p:cNvSpPr txBox="1"/>
          <p:nvPr/>
        </p:nvSpPr>
        <p:spPr>
          <a:xfrm>
            <a:off x="4497340" y="5934053"/>
            <a:ext cx="1117600" cy="307777"/>
          </a:xfrm>
          <a:prstGeom prst="rect">
            <a:avLst/>
          </a:prstGeom>
          <a:noFill/>
        </p:spPr>
        <p:txBody>
          <a:bodyPr wrap="square" rtlCol="0">
            <a:spAutoFit/>
          </a:bodyPr>
          <a:lstStyle/>
          <a:p>
            <a:r>
              <a:rPr lang="de-DE" sz="1400" dirty="0">
                <a:solidFill>
                  <a:srgbClr val="FF0000"/>
                </a:solidFill>
              </a:rPr>
              <a:t>+ I4 – D4</a:t>
            </a:r>
          </a:p>
        </p:txBody>
      </p:sp>
      <p:sp>
        <p:nvSpPr>
          <p:cNvPr id="152" name="Textfeld 151">
            <a:extLst>
              <a:ext uri="{FF2B5EF4-FFF2-40B4-BE49-F238E27FC236}">
                <a16:creationId xmlns:a16="http://schemas.microsoft.com/office/drawing/2014/main" id="{BCE72B80-8277-914C-BBAA-DAFB0DE349DC}"/>
              </a:ext>
            </a:extLst>
          </p:cNvPr>
          <p:cNvSpPr txBox="1"/>
          <p:nvPr/>
        </p:nvSpPr>
        <p:spPr>
          <a:xfrm>
            <a:off x="4497326" y="7222604"/>
            <a:ext cx="1199175" cy="307777"/>
          </a:xfrm>
          <a:prstGeom prst="rect">
            <a:avLst/>
          </a:prstGeom>
          <a:noFill/>
        </p:spPr>
        <p:txBody>
          <a:bodyPr wrap="square" rtlCol="0">
            <a:spAutoFit/>
          </a:bodyPr>
          <a:lstStyle/>
          <a:p>
            <a:r>
              <a:rPr lang="de-DE" sz="1400" dirty="0">
                <a:solidFill>
                  <a:srgbClr val="FF0000"/>
                </a:solidFill>
              </a:rPr>
              <a:t>+ I5 – I3 – D5</a:t>
            </a:r>
          </a:p>
        </p:txBody>
      </p:sp>
      <p:sp>
        <p:nvSpPr>
          <p:cNvPr id="153" name="Textfeld 152">
            <a:extLst>
              <a:ext uri="{FF2B5EF4-FFF2-40B4-BE49-F238E27FC236}">
                <a16:creationId xmlns:a16="http://schemas.microsoft.com/office/drawing/2014/main" id="{90FF1D77-D605-E94B-85D5-B651D36DDC10}"/>
              </a:ext>
            </a:extLst>
          </p:cNvPr>
          <p:cNvSpPr txBox="1"/>
          <p:nvPr/>
        </p:nvSpPr>
        <p:spPr>
          <a:xfrm>
            <a:off x="4497326" y="8506802"/>
            <a:ext cx="1197937" cy="307777"/>
          </a:xfrm>
          <a:prstGeom prst="rect">
            <a:avLst/>
          </a:prstGeom>
          <a:noFill/>
        </p:spPr>
        <p:txBody>
          <a:bodyPr wrap="square" rtlCol="0">
            <a:spAutoFit/>
          </a:bodyPr>
          <a:lstStyle/>
          <a:p>
            <a:r>
              <a:rPr lang="de-DE" sz="1400" dirty="0">
                <a:solidFill>
                  <a:srgbClr val="FF0000"/>
                </a:solidFill>
              </a:rPr>
              <a:t>+ I6 – I4 – D6</a:t>
            </a:r>
          </a:p>
        </p:txBody>
      </p:sp>
      <p:grpSp>
        <p:nvGrpSpPr>
          <p:cNvPr id="165" name="Gruppieren 164">
            <a:extLst>
              <a:ext uri="{FF2B5EF4-FFF2-40B4-BE49-F238E27FC236}">
                <a16:creationId xmlns:a16="http://schemas.microsoft.com/office/drawing/2014/main" id="{DB5AF535-9509-C04B-9402-E440362CD60F}"/>
              </a:ext>
            </a:extLst>
          </p:cNvPr>
          <p:cNvGrpSpPr/>
          <p:nvPr/>
        </p:nvGrpSpPr>
        <p:grpSpPr>
          <a:xfrm>
            <a:off x="4844028" y="3647062"/>
            <a:ext cx="1784364" cy="769888"/>
            <a:chOff x="4844028" y="3007982"/>
            <a:chExt cx="1784364" cy="769888"/>
          </a:xfrm>
        </p:grpSpPr>
        <p:sp>
          <p:nvSpPr>
            <p:cNvPr id="90" name="Textfeld 89">
              <a:extLst>
                <a:ext uri="{FF2B5EF4-FFF2-40B4-BE49-F238E27FC236}">
                  <a16:creationId xmlns:a16="http://schemas.microsoft.com/office/drawing/2014/main" id="{10CCEA10-0B6E-F644-86DC-7F20DFEA38BA}"/>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56" name="Abgerundetes Rechteck 155">
              <a:extLst>
                <a:ext uri="{FF2B5EF4-FFF2-40B4-BE49-F238E27FC236}">
                  <a16:creationId xmlns:a16="http://schemas.microsoft.com/office/drawing/2014/main" id="{CC9C69A8-6548-9A41-B068-63B7410F830C}"/>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7" name="Textfeld 156">
              <a:extLst>
                <a:ext uri="{FF2B5EF4-FFF2-40B4-BE49-F238E27FC236}">
                  <a16:creationId xmlns:a16="http://schemas.microsoft.com/office/drawing/2014/main" id="{E35CECC2-53A3-EE46-8DAB-9E559352FAFF}"/>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D3</a:t>
              </a:r>
            </a:p>
          </p:txBody>
        </p:sp>
        <p:cxnSp>
          <p:nvCxnSpPr>
            <p:cNvPr id="161" name="Gerade Verbindung mit Pfeil 160">
              <a:extLst>
                <a:ext uri="{FF2B5EF4-FFF2-40B4-BE49-F238E27FC236}">
                  <a16:creationId xmlns:a16="http://schemas.microsoft.com/office/drawing/2014/main" id="{57548810-2FB3-0C4C-84D5-6306E46C2DB9}"/>
                </a:ext>
              </a:extLst>
            </p:cNvPr>
            <p:cNvCxnSpPr>
              <a:cxnSpLocks/>
              <a:stCxn id="132" idx="3"/>
              <a:endCxn id="156" idx="1"/>
            </p:cNvCxnSpPr>
            <p:nvPr/>
          </p:nvCxnSpPr>
          <p:spPr>
            <a:xfrm flipV="1">
              <a:off x="4844028" y="3382736"/>
              <a:ext cx="922950" cy="10437"/>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4" name="Textfeld 163">
            <a:extLst>
              <a:ext uri="{FF2B5EF4-FFF2-40B4-BE49-F238E27FC236}">
                <a16:creationId xmlns:a16="http://schemas.microsoft.com/office/drawing/2014/main" id="{1689B0C6-F4E7-D84E-B377-6B7AD5DDA13A}"/>
              </a:ext>
            </a:extLst>
          </p:cNvPr>
          <p:cNvSpPr txBox="1"/>
          <p:nvPr/>
        </p:nvSpPr>
        <p:spPr>
          <a:xfrm>
            <a:off x="1839713" y="1833175"/>
            <a:ext cx="1117600" cy="307777"/>
          </a:xfrm>
          <a:prstGeom prst="rect">
            <a:avLst/>
          </a:prstGeom>
          <a:noFill/>
        </p:spPr>
        <p:txBody>
          <a:bodyPr wrap="square" rtlCol="0">
            <a:spAutoFit/>
          </a:bodyPr>
          <a:lstStyle/>
          <a:p>
            <a:r>
              <a:rPr lang="de-DE" sz="1400" dirty="0">
                <a:solidFill>
                  <a:srgbClr val="0070C0"/>
                </a:solidFill>
              </a:rPr>
              <a:t>5% (:20)</a:t>
            </a:r>
          </a:p>
        </p:txBody>
      </p:sp>
      <p:grpSp>
        <p:nvGrpSpPr>
          <p:cNvPr id="166" name="Gruppieren 165">
            <a:extLst>
              <a:ext uri="{FF2B5EF4-FFF2-40B4-BE49-F238E27FC236}">
                <a16:creationId xmlns:a16="http://schemas.microsoft.com/office/drawing/2014/main" id="{400C3C5F-2CDE-C447-A397-796E53A091B7}"/>
              </a:ext>
            </a:extLst>
          </p:cNvPr>
          <p:cNvGrpSpPr/>
          <p:nvPr/>
        </p:nvGrpSpPr>
        <p:grpSpPr>
          <a:xfrm>
            <a:off x="4839198" y="4936180"/>
            <a:ext cx="1784364" cy="769888"/>
            <a:chOff x="4844028" y="3007982"/>
            <a:chExt cx="1784364" cy="769888"/>
          </a:xfrm>
        </p:grpSpPr>
        <p:sp>
          <p:nvSpPr>
            <p:cNvPr id="167" name="Textfeld 166">
              <a:extLst>
                <a:ext uri="{FF2B5EF4-FFF2-40B4-BE49-F238E27FC236}">
                  <a16:creationId xmlns:a16="http://schemas.microsoft.com/office/drawing/2014/main" id="{E97FEE9A-1BCE-CC42-94D3-C3F950FF53C5}"/>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68" name="Abgerundetes Rechteck 167">
              <a:extLst>
                <a:ext uri="{FF2B5EF4-FFF2-40B4-BE49-F238E27FC236}">
                  <a16:creationId xmlns:a16="http://schemas.microsoft.com/office/drawing/2014/main" id="{BFD27190-A0E8-424E-82EB-4FE9E98E8015}"/>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9" name="Textfeld 168">
              <a:extLst>
                <a:ext uri="{FF2B5EF4-FFF2-40B4-BE49-F238E27FC236}">
                  <a16:creationId xmlns:a16="http://schemas.microsoft.com/office/drawing/2014/main" id="{8B52E52D-AE2B-A348-97E2-2F39EAF32236}"/>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D4</a:t>
              </a:r>
            </a:p>
          </p:txBody>
        </p:sp>
        <p:cxnSp>
          <p:nvCxnSpPr>
            <p:cNvPr id="170" name="Gerade Verbindung mit Pfeil 169">
              <a:extLst>
                <a:ext uri="{FF2B5EF4-FFF2-40B4-BE49-F238E27FC236}">
                  <a16:creationId xmlns:a16="http://schemas.microsoft.com/office/drawing/2014/main" id="{467E47CB-FC0B-EB4B-8590-FA8706F83D65}"/>
                </a:ext>
              </a:extLst>
            </p:cNvPr>
            <p:cNvCxnSpPr>
              <a:cxnSpLocks/>
              <a:endCxn id="168"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1" name="Gruppieren 170">
            <a:extLst>
              <a:ext uri="{FF2B5EF4-FFF2-40B4-BE49-F238E27FC236}">
                <a16:creationId xmlns:a16="http://schemas.microsoft.com/office/drawing/2014/main" id="{17E3D8CA-F1B1-2241-B1F8-B64586ECA038}"/>
              </a:ext>
            </a:extLst>
          </p:cNvPr>
          <p:cNvGrpSpPr/>
          <p:nvPr/>
        </p:nvGrpSpPr>
        <p:grpSpPr>
          <a:xfrm>
            <a:off x="4839198" y="6250375"/>
            <a:ext cx="1784364" cy="769888"/>
            <a:chOff x="4844028" y="3007982"/>
            <a:chExt cx="1784364" cy="769888"/>
          </a:xfrm>
        </p:grpSpPr>
        <p:sp>
          <p:nvSpPr>
            <p:cNvPr id="172" name="Textfeld 171">
              <a:extLst>
                <a:ext uri="{FF2B5EF4-FFF2-40B4-BE49-F238E27FC236}">
                  <a16:creationId xmlns:a16="http://schemas.microsoft.com/office/drawing/2014/main" id="{B4129317-5AE0-8F42-BBB7-B40E1EF51698}"/>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73" name="Abgerundetes Rechteck 172">
              <a:extLst>
                <a:ext uri="{FF2B5EF4-FFF2-40B4-BE49-F238E27FC236}">
                  <a16:creationId xmlns:a16="http://schemas.microsoft.com/office/drawing/2014/main" id="{3E45C039-3C98-D14C-9791-8CB898A230E6}"/>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4" name="Textfeld 173">
              <a:extLst>
                <a:ext uri="{FF2B5EF4-FFF2-40B4-BE49-F238E27FC236}">
                  <a16:creationId xmlns:a16="http://schemas.microsoft.com/office/drawing/2014/main" id="{4E549E9E-CCBE-2945-89EB-7A248EF47D19}"/>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D5</a:t>
              </a:r>
            </a:p>
          </p:txBody>
        </p:sp>
        <p:cxnSp>
          <p:nvCxnSpPr>
            <p:cNvPr id="175" name="Gerade Verbindung mit Pfeil 174">
              <a:extLst>
                <a:ext uri="{FF2B5EF4-FFF2-40B4-BE49-F238E27FC236}">
                  <a16:creationId xmlns:a16="http://schemas.microsoft.com/office/drawing/2014/main" id="{8266087B-22BD-E84A-8152-677ECB4D466F}"/>
                </a:ext>
              </a:extLst>
            </p:cNvPr>
            <p:cNvCxnSpPr>
              <a:cxnSpLocks/>
              <a:endCxn id="173"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76" name="Gruppieren 175">
            <a:extLst>
              <a:ext uri="{FF2B5EF4-FFF2-40B4-BE49-F238E27FC236}">
                <a16:creationId xmlns:a16="http://schemas.microsoft.com/office/drawing/2014/main" id="{E605C7D5-A16D-1B4F-B7B9-AC2886A753C3}"/>
              </a:ext>
            </a:extLst>
          </p:cNvPr>
          <p:cNvGrpSpPr/>
          <p:nvPr/>
        </p:nvGrpSpPr>
        <p:grpSpPr>
          <a:xfrm>
            <a:off x="4845976" y="7527051"/>
            <a:ext cx="1784364" cy="769888"/>
            <a:chOff x="4844028" y="3007982"/>
            <a:chExt cx="1784364" cy="769888"/>
          </a:xfrm>
        </p:grpSpPr>
        <p:sp>
          <p:nvSpPr>
            <p:cNvPr id="177" name="Textfeld 176">
              <a:extLst>
                <a:ext uri="{FF2B5EF4-FFF2-40B4-BE49-F238E27FC236}">
                  <a16:creationId xmlns:a16="http://schemas.microsoft.com/office/drawing/2014/main" id="{3171848B-ACAD-5343-94A2-43E532C2D293}"/>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78" name="Abgerundetes Rechteck 177">
              <a:extLst>
                <a:ext uri="{FF2B5EF4-FFF2-40B4-BE49-F238E27FC236}">
                  <a16:creationId xmlns:a16="http://schemas.microsoft.com/office/drawing/2014/main" id="{5C9A8AF7-FA85-3242-B723-820D1AC658B0}"/>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9" name="Textfeld 178">
              <a:extLst>
                <a:ext uri="{FF2B5EF4-FFF2-40B4-BE49-F238E27FC236}">
                  <a16:creationId xmlns:a16="http://schemas.microsoft.com/office/drawing/2014/main" id="{FB61487A-F34F-3143-A745-4EF0420018FC}"/>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D6</a:t>
              </a:r>
            </a:p>
          </p:txBody>
        </p:sp>
        <p:cxnSp>
          <p:nvCxnSpPr>
            <p:cNvPr id="180" name="Gerade Verbindung mit Pfeil 179">
              <a:extLst>
                <a:ext uri="{FF2B5EF4-FFF2-40B4-BE49-F238E27FC236}">
                  <a16:creationId xmlns:a16="http://schemas.microsoft.com/office/drawing/2014/main" id="{CBF430E7-FEB7-4D42-9A9E-C7C82561B74F}"/>
                </a:ext>
              </a:extLst>
            </p:cNvPr>
            <p:cNvCxnSpPr>
              <a:cxnSpLocks/>
              <a:endCxn id="178"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1" name="Gruppieren 180">
            <a:extLst>
              <a:ext uri="{FF2B5EF4-FFF2-40B4-BE49-F238E27FC236}">
                <a16:creationId xmlns:a16="http://schemas.microsoft.com/office/drawing/2014/main" id="{59ECA35D-637D-3C4B-BE69-99702918A9B9}"/>
              </a:ext>
            </a:extLst>
          </p:cNvPr>
          <p:cNvGrpSpPr/>
          <p:nvPr/>
        </p:nvGrpSpPr>
        <p:grpSpPr>
          <a:xfrm>
            <a:off x="4839198" y="8755859"/>
            <a:ext cx="1784364" cy="769888"/>
            <a:chOff x="4844028" y="3007982"/>
            <a:chExt cx="1784364" cy="769888"/>
          </a:xfrm>
        </p:grpSpPr>
        <p:sp>
          <p:nvSpPr>
            <p:cNvPr id="182" name="Textfeld 181">
              <a:extLst>
                <a:ext uri="{FF2B5EF4-FFF2-40B4-BE49-F238E27FC236}">
                  <a16:creationId xmlns:a16="http://schemas.microsoft.com/office/drawing/2014/main" id="{481FB27E-CB41-D742-9CAC-267523F98818}"/>
                </a:ext>
              </a:extLst>
            </p:cNvPr>
            <p:cNvSpPr txBox="1"/>
            <p:nvPr/>
          </p:nvSpPr>
          <p:spPr>
            <a:xfrm>
              <a:off x="4927789" y="3124429"/>
              <a:ext cx="1117600" cy="523220"/>
            </a:xfrm>
            <a:prstGeom prst="rect">
              <a:avLst/>
            </a:prstGeom>
            <a:noFill/>
          </p:spPr>
          <p:txBody>
            <a:bodyPr wrap="square" rtlCol="0">
              <a:spAutoFit/>
            </a:bodyPr>
            <a:lstStyle/>
            <a:p>
              <a:r>
                <a:rPr lang="de-DE" sz="1400" dirty="0">
                  <a:solidFill>
                    <a:schemeClr val="bg1">
                      <a:lumMod val="50000"/>
                    </a:schemeClr>
                  </a:solidFill>
                </a:rPr>
                <a:t>&gt; ICU </a:t>
              </a:r>
              <a:r>
                <a:rPr lang="de-DE" sz="1400" dirty="0" err="1">
                  <a:solidFill>
                    <a:schemeClr val="bg1">
                      <a:lumMod val="50000"/>
                    </a:schemeClr>
                  </a:solidFill>
                </a:rPr>
                <a:t>capacity</a:t>
              </a:r>
              <a:endParaRPr lang="de-DE" sz="1400" dirty="0">
                <a:solidFill>
                  <a:schemeClr val="bg1">
                    <a:lumMod val="50000"/>
                  </a:schemeClr>
                </a:solidFill>
              </a:endParaRPr>
            </a:p>
          </p:txBody>
        </p:sp>
        <p:sp>
          <p:nvSpPr>
            <p:cNvPr id="183" name="Abgerundetes Rechteck 182">
              <a:extLst>
                <a:ext uri="{FF2B5EF4-FFF2-40B4-BE49-F238E27FC236}">
                  <a16:creationId xmlns:a16="http://schemas.microsoft.com/office/drawing/2014/main" id="{98EE4997-2A83-1141-8E30-3B3E177EE2AB}"/>
                </a:ext>
              </a:extLst>
            </p:cNvPr>
            <p:cNvSpPr/>
            <p:nvPr/>
          </p:nvSpPr>
          <p:spPr>
            <a:xfrm>
              <a:off x="5766978" y="3007982"/>
              <a:ext cx="749508" cy="74950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4" name="Textfeld 183">
              <a:extLst>
                <a:ext uri="{FF2B5EF4-FFF2-40B4-BE49-F238E27FC236}">
                  <a16:creationId xmlns:a16="http://schemas.microsoft.com/office/drawing/2014/main" id="{B2525257-1E07-244A-A331-6538D8EA48EA}"/>
                </a:ext>
              </a:extLst>
            </p:cNvPr>
            <p:cNvSpPr txBox="1"/>
            <p:nvPr/>
          </p:nvSpPr>
          <p:spPr>
            <a:xfrm>
              <a:off x="6112273" y="3408538"/>
              <a:ext cx="516119" cy="369332"/>
            </a:xfrm>
            <a:prstGeom prst="rect">
              <a:avLst/>
            </a:prstGeom>
            <a:noFill/>
          </p:spPr>
          <p:txBody>
            <a:bodyPr wrap="square" rtlCol="0">
              <a:spAutoFit/>
            </a:bodyPr>
            <a:lstStyle/>
            <a:p>
              <a:r>
                <a:rPr lang="de-DE" dirty="0">
                  <a:solidFill>
                    <a:schemeClr val="bg1">
                      <a:lumMod val="50000"/>
                    </a:schemeClr>
                  </a:solidFill>
                </a:rPr>
                <a:t>D7</a:t>
              </a:r>
            </a:p>
          </p:txBody>
        </p:sp>
        <p:cxnSp>
          <p:nvCxnSpPr>
            <p:cNvPr id="185" name="Gerade Verbindung mit Pfeil 184">
              <a:extLst>
                <a:ext uri="{FF2B5EF4-FFF2-40B4-BE49-F238E27FC236}">
                  <a16:creationId xmlns:a16="http://schemas.microsoft.com/office/drawing/2014/main" id="{6A43EDFF-2060-A143-8AD3-F4D030207B85}"/>
                </a:ext>
              </a:extLst>
            </p:cNvPr>
            <p:cNvCxnSpPr>
              <a:cxnSpLocks/>
              <a:endCxn id="183" idx="1"/>
            </p:cNvCxnSpPr>
            <p:nvPr/>
          </p:nvCxnSpPr>
          <p:spPr>
            <a:xfrm flipV="1">
              <a:off x="4844028" y="3382736"/>
              <a:ext cx="922950" cy="605"/>
            </a:xfrm>
            <a:prstGeom prst="straightConnector1">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86" name="Textfeld 185">
            <a:extLst>
              <a:ext uri="{FF2B5EF4-FFF2-40B4-BE49-F238E27FC236}">
                <a16:creationId xmlns:a16="http://schemas.microsoft.com/office/drawing/2014/main" id="{4A36130A-401F-3C4A-81CA-E288CB944B3A}"/>
              </a:ext>
            </a:extLst>
          </p:cNvPr>
          <p:cNvSpPr txBox="1"/>
          <p:nvPr/>
        </p:nvSpPr>
        <p:spPr>
          <a:xfrm>
            <a:off x="807657" y="664912"/>
            <a:ext cx="1165085" cy="369332"/>
          </a:xfrm>
          <a:prstGeom prst="rect">
            <a:avLst/>
          </a:prstGeom>
          <a:noFill/>
        </p:spPr>
        <p:txBody>
          <a:bodyPr wrap="square" rtlCol="0">
            <a:spAutoFit/>
          </a:bodyPr>
          <a:lstStyle/>
          <a:p>
            <a:pPr algn="ctr"/>
            <a:r>
              <a:rPr lang="de-DE" dirty="0" err="1"/>
              <a:t>Infected</a:t>
            </a:r>
            <a:endParaRPr lang="de-DE" dirty="0"/>
          </a:p>
        </p:txBody>
      </p:sp>
      <p:sp>
        <p:nvSpPr>
          <p:cNvPr id="187" name="Textfeld 186">
            <a:extLst>
              <a:ext uri="{FF2B5EF4-FFF2-40B4-BE49-F238E27FC236}">
                <a16:creationId xmlns:a16="http://schemas.microsoft.com/office/drawing/2014/main" id="{3E546CA1-9D58-6A44-AB6D-7F76EEB633C4}"/>
              </a:ext>
            </a:extLst>
          </p:cNvPr>
          <p:cNvSpPr txBox="1"/>
          <p:nvPr/>
        </p:nvSpPr>
        <p:spPr>
          <a:xfrm>
            <a:off x="2195063" y="664912"/>
            <a:ext cx="1430787" cy="369332"/>
          </a:xfrm>
          <a:prstGeom prst="rect">
            <a:avLst/>
          </a:prstGeom>
          <a:noFill/>
        </p:spPr>
        <p:txBody>
          <a:bodyPr wrap="square" rtlCol="0">
            <a:spAutoFit/>
          </a:bodyPr>
          <a:lstStyle/>
          <a:p>
            <a:pPr algn="ctr"/>
            <a:r>
              <a:rPr lang="de-DE" dirty="0" err="1">
                <a:solidFill>
                  <a:srgbClr val="0070C0"/>
                </a:solidFill>
              </a:rPr>
              <a:t>Hospitalised</a:t>
            </a:r>
            <a:endParaRPr lang="de-DE" dirty="0">
              <a:solidFill>
                <a:srgbClr val="0070C0"/>
              </a:solidFill>
            </a:endParaRPr>
          </a:p>
        </p:txBody>
      </p:sp>
      <p:sp>
        <p:nvSpPr>
          <p:cNvPr id="188" name="Textfeld 187">
            <a:extLst>
              <a:ext uri="{FF2B5EF4-FFF2-40B4-BE49-F238E27FC236}">
                <a16:creationId xmlns:a16="http://schemas.microsoft.com/office/drawing/2014/main" id="{A204A6D3-CE6B-6545-8DCD-199D2ABB589F}"/>
              </a:ext>
            </a:extLst>
          </p:cNvPr>
          <p:cNvSpPr txBox="1"/>
          <p:nvPr/>
        </p:nvSpPr>
        <p:spPr>
          <a:xfrm>
            <a:off x="3747646" y="664912"/>
            <a:ext cx="1430787" cy="646331"/>
          </a:xfrm>
          <a:prstGeom prst="rect">
            <a:avLst/>
          </a:prstGeom>
          <a:noFill/>
        </p:spPr>
        <p:txBody>
          <a:bodyPr wrap="square" rtlCol="0">
            <a:spAutoFit/>
          </a:bodyPr>
          <a:lstStyle/>
          <a:p>
            <a:pPr algn="ctr"/>
            <a:r>
              <a:rPr lang="de-DE" dirty="0">
                <a:solidFill>
                  <a:srgbClr val="FF0000"/>
                </a:solidFill>
              </a:rPr>
              <a:t>Intensive</a:t>
            </a:r>
          </a:p>
          <a:p>
            <a:pPr algn="ctr"/>
            <a:r>
              <a:rPr lang="de-DE" dirty="0">
                <a:solidFill>
                  <a:srgbClr val="FF0000"/>
                </a:solidFill>
              </a:rPr>
              <a:t>Care </a:t>
            </a:r>
            <a:r>
              <a:rPr lang="de-DE" dirty="0" err="1">
                <a:solidFill>
                  <a:srgbClr val="FF0000"/>
                </a:solidFill>
              </a:rPr>
              <a:t>unit</a:t>
            </a:r>
            <a:endParaRPr lang="de-DE" dirty="0">
              <a:solidFill>
                <a:srgbClr val="FF0000"/>
              </a:solidFill>
            </a:endParaRPr>
          </a:p>
        </p:txBody>
      </p:sp>
      <p:sp>
        <p:nvSpPr>
          <p:cNvPr id="189" name="Textfeld 188">
            <a:extLst>
              <a:ext uri="{FF2B5EF4-FFF2-40B4-BE49-F238E27FC236}">
                <a16:creationId xmlns:a16="http://schemas.microsoft.com/office/drawing/2014/main" id="{EC46B62F-64A7-3A4B-A335-B1E63D5CB0D1}"/>
              </a:ext>
            </a:extLst>
          </p:cNvPr>
          <p:cNvSpPr txBox="1"/>
          <p:nvPr/>
        </p:nvSpPr>
        <p:spPr>
          <a:xfrm>
            <a:off x="5369572" y="664912"/>
            <a:ext cx="1165085" cy="369332"/>
          </a:xfrm>
          <a:prstGeom prst="rect">
            <a:avLst/>
          </a:prstGeom>
          <a:noFill/>
        </p:spPr>
        <p:txBody>
          <a:bodyPr wrap="square" rtlCol="0">
            <a:spAutoFit/>
          </a:bodyPr>
          <a:lstStyle/>
          <a:p>
            <a:pPr algn="ctr"/>
            <a:r>
              <a:rPr lang="de-DE" dirty="0">
                <a:solidFill>
                  <a:schemeClr val="bg1">
                    <a:lumMod val="50000"/>
                  </a:schemeClr>
                </a:solidFill>
              </a:rPr>
              <a:t>Dead</a:t>
            </a:r>
          </a:p>
        </p:txBody>
      </p:sp>
      <p:sp>
        <p:nvSpPr>
          <p:cNvPr id="190" name="Textfeld 189">
            <a:extLst>
              <a:ext uri="{FF2B5EF4-FFF2-40B4-BE49-F238E27FC236}">
                <a16:creationId xmlns:a16="http://schemas.microsoft.com/office/drawing/2014/main" id="{1546FAD0-7185-364C-BCAB-18A6BBB01796}"/>
              </a:ext>
            </a:extLst>
          </p:cNvPr>
          <p:cNvSpPr txBox="1"/>
          <p:nvPr/>
        </p:nvSpPr>
        <p:spPr>
          <a:xfrm>
            <a:off x="3764652" y="1913703"/>
            <a:ext cx="1758324" cy="1477328"/>
          </a:xfrm>
          <a:prstGeom prst="rect">
            <a:avLst/>
          </a:prstGeom>
          <a:noFill/>
        </p:spPr>
        <p:txBody>
          <a:bodyPr wrap="square" rtlCol="0">
            <a:spAutoFit/>
          </a:bodyPr>
          <a:lstStyle/>
          <a:p>
            <a:pPr algn="ctr"/>
            <a:r>
              <a:rPr lang="de-DE" dirty="0" err="1"/>
              <a:t>Rt</a:t>
            </a:r>
            <a:r>
              <a:rPr lang="de-DE" dirty="0"/>
              <a:t> = 2.5 &gt;&gt; D6-1</a:t>
            </a:r>
          </a:p>
          <a:p>
            <a:pPr algn="ctr"/>
            <a:r>
              <a:rPr lang="de-DE" dirty="0" err="1"/>
              <a:t>Rt</a:t>
            </a:r>
            <a:r>
              <a:rPr lang="de-DE" dirty="0"/>
              <a:t> = 1.7 &gt;&gt; D6-2</a:t>
            </a:r>
          </a:p>
          <a:p>
            <a:pPr algn="ctr"/>
            <a:r>
              <a:rPr lang="de-DE" dirty="0" err="1"/>
              <a:t>Rt</a:t>
            </a:r>
            <a:r>
              <a:rPr lang="de-DE" dirty="0"/>
              <a:t> = 1.0 &gt;&gt; D6-3</a:t>
            </a:r>
          </a:p>
          <a:p>
            <a:pPr algn="ctr"/>
            <a:r>
              <a:rPr lang="de-DE" dirty="0" err="1"/>
              <a:t>Rt</a:t>
            </a:r>
            <a:r>
              <a:rPr lang="de-DE" dirty="0"/>
              <a:t> = 0.5 &gt;&gt; D6-4</a:t>
            </a:r>
          </a:p>
          <a:p>
            <a:pPr algn="ctr"/>
            <a:endParaRPr lang="de-DE" dirty="0"/>
          </a:p>
        </p:txBody>
      </p:sp>
      <p:sp>
        <p:nvSpPr>
          <p:cNvPr id="131" name="Textfeld 130">
            <a:extLst>
              <a:ext uri="{FF2B5EF4-FFF2-40B4-BE49-F238E27FC236}">
                <a16:creationId xmlns:a16="http://schemas.microsoft.com/office/drawing/2014/main" id="{721E0961-4D38-CE46-AE83-72A6FDECB480}"/>
              </a:ext>
            </a:extLst>
          </p:cNvPr>
          <p:cNvSpPr txBox="1"/>
          <p:nvPr/>
        </p:nvSpPr>
        <p:spPr>
          <a:xfrm>
            <a:off x="179882" y="254833"/>
            <a:ext cx="5756223" cy="369332"/>
          </a:xfrm>
          <a:prstGeom prst="rect">
            <a:avLst/>
          </a:prstGeom>
          <a:noFill/>
        </p:spPr>
        <p:txBody>
          <a:bodyPr wrap="square" rtlCol="0">
            <a:spAutoFit/>
          </a:bodyPr>
          <a:lstStyle/>
          <a:p>
            <a:r>
              <a:rPr lang="de-DE" dirty="0"/>
              <a:t>Pro Version</a:t>
            </a:r>
            <a:r>
              <a:rPr lang="de-DE" dirty="0">
                <a:sym typeface="Wingdings" pitchFamily="2" charset="2"/>
              </a:rPr>
              <a:t> (zusätzliche Dokumentation nötig)</a:t>
            </a:r>
            <a:endParaRPr lang="de-DE" dirty="0"/>
          </a:p>
        </p:txBody>
      </p:sp>
    </p:spTree>
    <p:extLst>
      <p:ext uri="{BB962C8B-B14F-4D97-AF65-F5344CB8AC3E}">
        <p14:creationId xmlns:p14="http://schemas.microsoft.com/office/powerpoint/2010/main" val="222241554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1703</Words>
  <Application>Microsoft Macintosh PowerPoint</Application>
  <PresentationFormat>A4-Papier (210 x 297 mm)</PresentationFormat>
  <Paragraphs>263</Paragraphs>
  <Slides>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Calibri</vt:lpstr>
      <vt:lpstr>Calibri Light</vt:lpstr>
      <vt:lpstr>Wingdings</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 b</dc:creator>
  <cp:lastModifiedBy>a b</cp:lastModifiedBy>
  <cp:revision>57</cp:revision>
  <cp:lastPrinted>2020-04-15T16:22:57Z</cp:lastPrinted>
  <dcterms:created xsi:type="dcterms:W3CDTF">2020-04-09T19:18:10Z</dcterms:created>
  <dcterms:modified xsi:type="dcterms:W3CDTF">2020-04-19T20:37:54Z</dcterms:modified>
</cp:coreProperties>
</file>