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8"/>
  </p:notesMasterIdLst>
  <p:sldIdLst>
    <p:sldId id="257" r:id="rId2"/>
    <p:sldId id="258" r:id="rId3"/>
    <p:sldId id="260" r:id="rId4"/>
    <p:sldId id="259" r:id="rId5"/>
    <p:sldId id="261" r:id="rId6"/>
    <p:sldId id="256" r:id="rId7"/>
  </p:sldIdLst>
  <p:sldSz cx="6858000" cy="9906000" type="A4"/>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D083AE6-46FA-4A59-8FB0-9F97EB10719F}" styleName="Helle Formatvorlage 3 - Akz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799B23B-EC83-4686-B30A-512413B5E67A}" styleName="Helle Formatvorlage 3 - Akz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420"/>
    <p:restoredTop sz="94674"/>
  </p:normalViewPr>
  <p:slideViewPr>
    <p:cSldViewPr snapToGrid="0" snapToObjects="1">
      <p:cViewPr varScale="1">
        <p:scale>
          <a:sx n="86" d="100"/>
          <a:sy n="86" d="100"/>
        </p:scale>
        <p:origin x="2984"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Arbeitsblat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Arbeitsblat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Tabelle1!$B$1</c:f>
              <c:strCache>
                <c:ptCount val="1"/>
                <c:pt idx="0">
                  <c:v>Rt 2.5</c:v>
                </c:pt>
              </c:strCache>
            </c:strRef>
          </c:tx>
          <c:spPr>
            <a:ln w="28575" cap="rnd">
              <a:solidFill>
                <a:srgbClr val="C00000"/>
              </a:solidFill>
              <a:round/>
            </a:ln>
            <a:effectLst/>
          </c:spPr>
          <c:marker>
            <c:symbol val="none"/>
          </c:marker>
          <c:cat>
            <c:numRef>
              <c:f>Tabelle1!$A$2:$A$13</c:f>
              <c:numCache>
                <c:formatCode>General</c:formatCode>
                <c:ptCount val="12"/>
                <c:pt idx="0">
                  <c:v>0</c:v>
                </c:pt>
                <c:pt idx="1">
                  <c:v>1</c:v>
                </c:pt>
                <c:pt idx="2">
                  <c:v>2</c:v>
                </c:pt>
                <c:pt idx="3">
                  <c:v>3</c:v>
                </c:pt>
                <c:pt idx="4">
                  <c:v>4</c:v>
                </c:pt>
                <c:pt idx="5">
                  <c:v>5</c:v>
                </c:pt>
                <c:pt idx="6">
                  <c:v>6</c:v>
                </c:pt>
                <c:pt idx="7">
                  <c:v>7</c:v>
                </c:pt>
                <c:pt idx="8">
                  <c:v>8</c:v>
                </c:pt>
                <c:pt idx="9">
                  <c:v>9</c:v>
                </c:pt>
                <c:pt idx="10">
                  <c:v>10</c:v>
                </c:pt>
                <c:pt idx="11">
                  <c:v>11</c:v>
                </c:pt>
              </c:numCache>
            </c:numRef>
          </c:cat>
          <c:val>
            <c:numRef>
              <c:f>Tabelle1!$B$2:$B$13</c:f>
              <c:numCache>
                <c:formatCode>General</c:formatCode>
                <c:ptCount val="12"/>
              </c:numCache>
            </c:numRef>
          </c:val>
          <c:smooth val="0"/>
          <c:extLst>
            <c:ext xmlns:c16="http://schemas.microsoft.com/office/drawing/2014/chart" uri="{C3380CC4-5D6E-409C-BE32-E72D297353CC}">
              <c16:uniqueId val="{00000000-6266-BD40-9548-35FBCCF7C0AF}"/>
            </c:ext>
          </c:extLst>
        </c:ser>
        <c:ser>
          <c:idx val="1"/>
          <c:order val="1"/>
          <c:tx>
            <c:strRef>
              <c:f>Tabelle1!$C$1</c:f>
              <c:strCache>
                <c:ptCount val="1"/>
                <c:pt idx="0">
                  <c:v>Rt 1.7</c:v>
                </c:pt>
              </c:strCache>
            </c:strRef>
          </c:tx>
          <c:spPr>
            <a:ln w="28575" cap="rnd">
              <a:solidFill>
                <a:srgbClr val="0070C0"/>
              </a:solidFill>
              <a:round/>
            </a:ln>
            <a:effectLst/>
          </c:spPr>
          <c:marker>
            <c:symbol val="none"/>
          </c:marker>
          <c:cat>
            <c:numRef>
              <c:f>Tabelle1!$A$2:$A$13</c:f>
              <c:numCache>
                <c:formatCode>General</c:formatCode>
                <c:ptCount val="12"/>
                <c:pt idx="0">
                  <c:v>0</c:v>
                </c:pt>
                <c:pt idx="1">
                  <c:v>1</c:v>
                </c:pt>
                <c:pt idx="2">
                  <c:v>2</c:v>
                </c:pt>
                <c:pt idx="3">
                  <c:v>3</c:v>
                </c:pt>
                <c:pt idx="4">
                  <c:v>4</c:v>
                </c:pt>
                <c:pt idx="5">
                  <c:v>5</c:v>
                </c:pt>
                <c:pt idx="6">
                  <c:v>6</c:v>
                </c:pt>
                <c:pt idx="7">
                  <c:v>7</c:v>
                </c:pt>
                <c:pt idx="8">
                  <c:v>8</c:v>
                </c:pt>
                <c:pt idx="9">
                  <c:v>9</c:v>
                </c:pt>
                <c:pt idx="10">
                  <c:v>10</c:v>
                </c:pt>
                <c:pt idx="11">
                  <c:v>11</c:v>
                </c:pt>
              </c:numCache>
            </c:numRef>
          </c:cat>
          <c:val>
            <c:numRef>
              <c:f>Tabelle1!$C$2:$C$13</c:f>
              <c:numCache>
                <c:formatCode>General</c:formatCode>
                <c:ptCount val="12"/>
              </c:numCache>
            </c:numRef>
          </c:val>
          <c:smooth val="0"/>
          <c:extLst>
            <c:ext xmlns:c16="http://schemas.microsoft.com/office/drawing/2014/chart" uri="{C3380CC4-5D6E-409C-BE32-E72D297353CC}">
              <c16:uniqueId val="{00000001-6266-BD40-9548-35FBCCF7C0AF}"/>
            </c:ext>
          </c:extLst>
        </c:ser>
        <c:ser>
          <c:idx val="2"/>
          <c:order val="2"/>
          <c:tx>
            <c:strRef>
              <c:f>Tabelle1!$D$1</c:f>
              <c:strCache>
                <c:ptCount val="1"/>
                <c:pt idx="0">
                  <c:v>Rt 1</c:v>
                </c:pt>
              </c:strCache>
            </c:strRef>
          </c:tx>
          <c:spPr>
            <a:ln w="28575" cap="rnd">
              <a:solidFill>
                <a:schemeClr val="accent3"/>
              </a:solidFill>
              <a:round/>
            </a:ln>
            <a:effectLst/>
          </c:spPr>
          <c:marker>
            <c:symbol val="none"/>
          </c:marker>
          <c:cat>
            <c:numRef>
              <c:f>Tabelle1!$A$2:$A$13</c:f>
              <c:numCache>
                <c:formatCode>General</c:formatCode>
                <c:ptCount val="12"/>
                <c:pt idx="0">
                  <c:v>0</c:v>
                </c:pt>
                <c:pt idx="1">
                  <c:v>1</c:v>
                </c:pt>
                <c:pt idx="2">
                  <c:v>2</c:v>
                </c:pt>
                <c:pt idx="3">
                  <c:v>3</c:v>
                </c:pt>
                <c:pt idx="4">
                  <c:v>4</c:v>
                </c:pt>
                <c:pt idx="5">
                  <c:v>5</c:v>
                </c:pt>
                <c:pt idx="6">
                  <c:v>6</c:v>
                </c:pt>
                <c:pt idx="7">
                  <c:v>7</c:v>
                </c:pt>
                <c:pt idx="8">
                  <c:v>8</c:v>
                </c:pt>
                <c:pt idx="9">
                  <c:v>9</c:v>
                </c:pt>
                <c:pt idx="10">
                  <c:v>10</c:v>
                </c:pt>
                <c:pt idx="11">
                  <c:v>11</c:v>
                </c:pt>
              </c:numCache>
            </c:numRef>
          </c:cat>
          <c:val>
            <c:numRef>
              <c:f>Tabelle1!$D$2:$D$13</c:f>
              <c:numCache>
                <c:formatCode>General</c:formatCode>
                <c:ptCount val="12"/>
              </c:numCache>
            </c:numRef>
          </c:val>
          <c:smooth val="0"/>
          <c:extLst>
            <c:ext xmlns:c16="http://schemas.microsoft.com/office/drawing/2014/chart" uri="{C3380CC4-5D6E-409C-BE32-E72D297353CC}">
              <c16:uniqueId val="{00000002-6266-BD40-9548-35FBCCF7C0AF}"/>
            </c:ext>
          </c:extLst>
        </c:ser>
        <c:ser>
          <c:idx val="3"/>
          <c:order val="3"/>
          <c:tx>
            <c:strRef>
              <c:f>Tabelle1!$E$1</c:f>
              <c:strCache>
                <c:ptCount val="1"/>
                <c:pt idx="0">
                  <c:v>Rt 0.5</c:v>
                </c:pt>
              </c:strCache>
            </c:strRef>
          </c:tx>
          <c:spPr>
            <a:ln w="28575" cap="rnd">
              <a:solidFill>
                <a:schemeClr val="tx1"/>
              </a:solidFill>
              <a:round/>
            </a:ln>
            <a:effectLst/>
          </c:spPr>
          <c:marker>
            <c:symbol val="none"/>
          </c:marker>
          <c:cat>
            <c:numRef>
              <c:f>Tabelle1!$A$2:$A$13</c:f>
              <c:numCache>
                <c:formatCode>General</c:formatCode>
                <c:ptCount val="12"/>
                <c:pt idx="0">
                  <c:v>0</c:v>
                </c:pt>
                <c:pt idx="1">
                  <c:v>1</c:v>
                </c:pt>
                <c:pt idx="2">
                  <c:v>2</c:v>
                </c:pt>
                <c:pt idx="3">
                  <c:v>3</c:v>
                </c:pt>
                <c:pt idx="4">
                  <c:v>4</c:v>
                </c:pt>
                <c:pt idx="5">
                  <c:v>5</c:v>
                </c:pt>
                <c:pt idx="6">
                  <c:v>6</c:v>
                </c:pt>
                <c:pt idx="7">
                  <c:v>7</c:v>
                </c:pt>
                <c:pt idx="8">
                  <c:v>8</c:v>
                </c:pt>
                <c:pt idx="9">
                  <c:v>9</c:v>
                </c:pt>
                <c:pt idx="10">
                  <c:v>10</c:v>
                </c:pt>
                <c:pt idx="11">
                  <c:v>11</c:v>
                </c:pt>
              </c:numCache>
            </c:numRef>
          </c:cat>
          <c:val>
            <c:numRef>
              <c:f>Tabelle1!$E$2:$E$13</c:f>
              <c:numCache>
                <c:formatCode>General</c:formatCode>
                <c:ptCount val="12"/>
              </c:numCache>
            </c:numRef>
          </c:val>
          <c:smooth val="0"/>
          <c:extLst>
            <c:ext xmlns:c16="http://schemas.microsoft.com/office/drawing/2014/chart" uri="{C3380CC4-5D6E-409C-BE32-E72D297353CC}">
              <c16:uniqueId val="{00000003-6266-BD40-9548-35FBCCF7C0AF}"/>
            </c:ext>
          </c:extLst>
        </c:ser>
        <c:dLbls>
          <c:showLegendKey val="0"/>
          <c:showVal val="0"/>
          <c:showCatName val="0"/>
          <c:showSerName val="0"/>
          <c:showPercent val="0"/>
          <c:showBubbleSize val="0"/>
        </c:dLbls>
        <c:smooth val="0"/>
        <c:axId val="443840872"/>
        <c:axId val="443843224"/>
      </c:lineChart>
      <c:catAx>
        <c:axId val="4438408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443843224"/>
        <c:crosses val="autoZero"/>
        <c:auto val="1"/>
        <c:lblAlgn val="ctr"/>
        <c:lblOffset val="100"/>
        <c:noMultiLvlLbl val="0"/>
      </c:catAx>
      <c:valAx>
        <c:axId val="443843224"/>
        <c:scaling>
          <c:orientation val="minMax"/>
          <c:max val="5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443840872"/>
        <c:crosses val="autoZero"/>
        <c:crossBetween val="between"/>
        <c:majorUnit val="5"/>
      </c:valAx>
      <c:spPr>
        <a:noFill/>
        <a:ln>
          <a:noFill/>
        </a:ln>
        <a:effectLst/>
      </c:spPr>
    </c:plotArea>
    <c:legend>
      <c:legendPos val="b"/>
      <c:layout>
        <c:manualLayout>
          <c:xMode val="edge"/>
          <c:yMode val="edge"/>
          <c:x val="3.235626649616568E-2"/>
          <c:y val="0.89974682910031156"/>
          <c:w val="0.91210959886783183"/>
          <c:h val="9.760319448853060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Tabelle1!$B$1</c:f>
              <c:strCache>
                <c:ptCount val="1"/>
                <c:pt idx="0">
                  <c:v>Rt 2.5</c:v>
                </c:pt>
              </c:strCache>
            </c:strRef>
          </c:tx>
          <c:spPr>
            <a:ln w="28575" cap="rnd">
              <a:solidFill>
                <a:srgbClr val="C00000"/>
              </a:solidFill>
              <a:round/>
            </a:ln>
            <a:effectLst/>
          </c:spPr>
          <c:marker>
            <c:symbol val="none"/>
          </c:marker>
          <c:cat>
            <c:numRef>
              <c:f>Tabelle1!$A$2:$A$15</c:f>
              <c:numCache>
                <c:formatCode>General</c:formatCode>
                <c:ptCount val="14"/>
                <c:pt idx="0">
                  <c:v>0</c:v>
                </c:pt>
                <c:pt idx="1">
                  <c:v>1</c:v>
                </c:pt>
                <c:pt idx="2">
                  <c:v>2</c:v>
                </c:pt>
                <c:pt idx="3">
                  <c:v>3</c:v>
                </c:pt>
                <c:pt idx="4">
                  <c:v>4</c:v>
                </c:pt>
                <c:pt idx="5">
                  <c:v>5</c:v>
                </c:pt>
                <c:pt idx="6">
                  <c:v>6</c:v>
                </c:pt>
                <c:pt idx="7">
                  <c:v>7</c:v>
                </c:pt>
                <c:pt idx="8">
                  <c:v>8</c:v>
                </c:pt>
                <c:pt idx="9">
                  <c:v>9</c:v>
                </c:pt>
                <c:pt idx="10">
                  <c:v>10</c:v>
                </c:pt>
                <c:pt idx="11">
                  <c:v>11</c:v>
                </c:pt>
                <c:pt idx="12">
                  <c:v>12</c:v>
                </c:pt>
                <c:pt idx="13">
                  <c:v>13</c:v>
                </c:pt>
              </c:numCache>
            </c:numRef>
          </c:cat>
          <c:val>
            <c:numRef>
              <c:f>Tabelle1!$B$2:$B$15</c:f>
              <c:numCache>
                <c:formatCode>General</c:formatCode>
                <c:ptCount val="14"/>
              </c:numCache>
            </c:numRef>
          </c:val>
          <c:smooth val="0"/>
          <c:extLst>
            <c:ext xmlns:c16="http://schemas.microsoft.com/office/drawing/2014/chart" uri="{C3380CC4-5D6E-409C-BE32-E72D297353CC}">
              <c16:uniqueId val="{00000000-6266-BD40-9548-35FBCCF7C0AF}"/>
            </c:ext>
          </c:extLst>
        </c:ser>
        <c:ser>
          <c:idx val="1"/>
          <c:order val="1"/>
          <c:tx>
            <c:strRef>
              <c:f>Tabelle1!$C$1</c:f>
              <c:strCache>
                <c:ptCount val="1"/>
                <c:pt idx="0">
                  <c:v>Rt 1.7</c:v>
                </c:pt>
              </c:strCache>
            </c:strRef>
          </c:tx>
          <c:spPr>
            <a:ln w="28575" cap="rnd">
              <a:solidFill>
                <a:srgbClr val="0070C0"/>
              </a:solidFill>
              <a:round/>
            </a:ln>
            <a:effectLst/>
          </c:spPr>
          <c:marker>
            <c:symbol val="none"/>
          </c:marker>
          <c:cat>
            <c:numRef>
              <c:f>Tabelle1!$A$2:$A$15</c:f>
              <c:numCache>
                <c:formatCode>General</c:formatCode>
                <c:ptCount val="14"/>
                <c:pt idx="0">
                  <c:v>0</c:v>
                </c:pt>
                <c:pt idx="1">
                  <c:v>1</c:v>
                </c:pt>
                <c:pt idx="2">
                  <c:v>2</c:v>
                </c:pt>
                <c:pt idx="3">
                  <c:v>3</c:v>
                </c:pt>
                <c:pt idx="4">
                  <c:v>4</c:v>
                </c:pt>
                <c:pt idx="5">
                  <c:v>5</c:v>
                </c:pt>
                <c:pt idx="6">
                  <c:v>6</c:v>
                </c:pt>
                <c:pt idx="7">
                  <c:v>7</c:v>
                </c:pt>
                <c:pt idx="8">
                  <c:v>8</c:v>
                </c:pt>
                <c:pt idx="9">
                  <c:v>9</c:v>
                </c:pt>
                <c:pt idx="10">
                  <c:v>10</c:v>
                </c:pt>
                <c:pt idx="11">
                  <c:v>11</c:v>
                </c:pt>
                <c:pt idx="12">
                  <c:v>12</c:v>
                </c:pt>
                <c:pt idx="13">
                  <c:v>13</c:v>
                </c:pt>
              </c:numCache>
            </c:numRef>
          </c:cat>
          <c:val>
            <c:numRef>
              <c:f>Tabelle1!$C$2:$C$15</c:f>
              <c:numCache>
                <c:formatCode>General</c:formatCode>
                <c:ptCount val="14"/>
              </c:numCache>
            </c:numRef>
          </c:val>
          <c:smooth val="0"/>
          <c:extLst>
            <c:ext xmlns:c16="http://schemas.microsoft.com/office/drawing/2014/chart" uri="{C3380CC4-5D6E-409C-BE32-E72D297353CC}">
              <c16:uniqueId val="{00000001-6266-BD40-9548-35FBCCF7C0AF}"/>
            </c:ext>
          </c:extLst>
        </c:ser>
        <c:ser>
          <c:idx val="2"/>
          <c:order val="2"/>
          <c:tx>
            <c:strRef>
              <c:f>Tabelle1!$D$1</c:f>
              <c:strCache>
                <c:ptCount val="1"/>
                <c:pt idx="0">
                  <c:v>Rt 1</c:v>
                </c:pt>
              </c:strCache>
            </c:strRef>
          </c:tx>
          <c:spPr>
            <a:ln w="28575" cap="rnd">
              <a:solidFill>
                <a:schemeClr val="accent3"/>
              </a:solidFill>
              <a:round/>
            </a:ln>
            <a:effectLst/>
          </c:spPr>
          <c:marker>
            <c:symbol val="none"/>
          </c:marker>
          <c:cat>
            <c:numRef>
              <c:f>Tabelle1!$A$2:$A$15</c:f>
              <c:numCache>
                <c:formatCode>General</c:formatCode>
                <c:ptCount val="14"/>
                <c:pt idx="0">
                  <c:v>0</c:v>
                </c:pt>
                <c:pt idx="1">
                  <c:v>1</c:v>
                </c:pt>
                <c:pt idx="2">
                  <c:v>2</c:v>
                </c:pt>
                <c:pt idx="3">
                  <c:v>3</c:v>
                </c:pt>
                <c:pt idx="4">
                  <c:v>4</c:v>
                </c:pt>
                <c:pt idx="5">
                  <c:v>5</c:v>
                </c:pt>
                <c:pt idx="6">
                  <c:v>6</c:v>
                </c:pt>
                <c:pt idx="7">
                  <c:v>7</c:v>
                </c:pt>
                <c:pt idx="8">
                  <c:v>8</c:v>
                </c:pt>
                <c:pt idx="9">
                  <c:v>9</c:v>
                </c:pt>
                <c:pt idx="10">
                  <c:v>10</c:v>
                </c:pt>
                <c:pt idx="11">
                  <c:v>11</c:v>
                </c:pt>
                <c:pt idx="12">
                  <c:v>12</c:v>
                </c:pt>
                <c:pt idx="13">
                  <c:v>13</c:v>
                </c:pt>
              </c:numCache>
            </c:numRef>
          </c:cat>
          <c:val>
            <c:numRef>
              <c:f>Tabelle1!$D$2:$D$15</c:f>
              <c:numCache>
                <c:formatCode>General</c:formatCode>
                <c:ptCount val="14"/>
              </c:numCache>
            </c:numRef>
          </c:val>
          <c:smooth val="0"/>
          <c:extLst>
            <c:ext xmlns:c16="http://schemas.microsoft.com/office/drawing/2014/chart" uri="{C3380CC4-5D6E-409C-BE32-E72D297353CC}">
              <c16:uniqueId val="{00000002-6266-BD40-9548-35FBCCF7C0AF}"/>
            </c:ext>
          </c:extLst>
        </c:ser>
        <c:ser>
          <c:idx val="3"/>
          <c:order val="3"/>
          <c:tx>
            <c:strRef>
              <c:f>Tabelle1!$E$1</c:f>
              <c:strCache>
                <c:ptCount val="1"/>
                <c:pt idx="0">
                  <c:v>Rt 0.5</c:v>
                </c:pt>
              </c:strCache>
            </c:strRef>
          </c:tx>
          <c:spPr>
            <a:ln w="28575" cap="rnd">
              <a:solidFill>
                <a:schemeClr val="tx1"/>
              </a:solidFill>
              <a:round/>
            </a:ln>
            <a:effectLst/>
          </c:spPr>
          <c:marker>
            <c:symbol val="none"/>
          </c:marker>
          <c:cat>
            <c:numRef>
              <c:f>Tabelle1!$A$2:$A$15</c:f>
              <c:numCache>
                <c:formatCode>General</c:formatCode>
                <c:ptCount val="14"/>
                <c:pt idx="0">
                  <c:v>0</c:v>
                </c:pt>
                <c:pt idx="1">
                  <c:v>1</c:v>
                </c:pt>
                <c:pt idx="2">
                  <c:v>2</c:v>
                </c:pt>
                <c:pt idx="3">
                  <c:v>3</c:v>
                </c:pt>
                <c:pt idx="4">
                  <c:v>4</c:v>
                </c:pt>
                <c:pt idx="5">
                  <c:v>5</c:v>
                </c:pt>
                <c:pt idx="6">
                  <c:v>6</c:v>
                </c:pt>
                <c:pt idx="7">
                  <c:v>7</c:v>
                </c:pt>
                <c:pt idx="8">
                  <c:v>8</c:v>
                </c:pt>
                <c:pt idx="9">
                  <c:v>9</c:v>
                </c:pt>
                <c:pt idx="10">
                  <c:v>10</c:v>
                </c:pt>
                <c:pt idx="11">
                  <c:v>11</c:v>
                </c:pt>
                <c:pt idx="12">
                  <c:v>12</c:v>
                </c:pt>
                <c:pt idx="13">
                  <c:v>13</c:v>
                </c:pt>
              </c:numCache>
            </c:numRef>
          </c:cat>
          <c:val>
            <c:numRef>
              <c:f>Tabelle1!$E$2:$E$15</c:f>
              <c:numCache>
                <c:formatCode>General</c:formatCode>
                <c:ptCount val="14"/>
              </c:numCache>
            </c:numRef>
          </c:val>
          <c:smooth val="0"/>
          <c:extLst>
            <c:ext xmlns:c16="http://schemas.microsoft.com/office/drawing/2014/chart" uri="{C3380CC4-5D6E-409C-BE32-E72D297353CC}">
              <c16:uniqueId val="{00000003-6266-BD40-9548-35FBCCF7C0AF}"/>
            </c:ext>
          </c:extLst>
        </c:ser>
        <c:dLbls>
          <c:showLegendKey val="0"/>
          <c:showVal val="0"/>
          <c:showCatName val="0"/>
          <c:showSerName val="0"/>
          <c:showPercent val="0"/>
          <c:showBubbleSize val="0"/>
        </c:dLbls>
        <c:smooth val="0"/>
        <c:axId val="443842048"/>
        <c:axId val="443842832"/>
      </c:lineChart>
      <c:catAx>
        <c:axId val="443842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443842832"/>
        <c:crosses val="autoZero"/>
        <c:auto val="1"/>
        <c:lblAlgn val="ctr"/>
        <c:lblOffset val="100"/>
        <c:noMultiLvlLbl val="0"/>
      </c:catAx>
      <c:valAx>
        <c:axId val="443842832"/>
        <c:scaling>
          <c:orientation val="minMax"/>
          <c:max val="5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443842048"/>
        <c:crosses val="autoZero"/>
        <c:crossBetween val="between"/>
        <c:majorUnit val="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0.07911</cdr:x>
      <cdr:y>0.19288</cdr:y>
    </cdr:from>
    <cdr:to>
      <cdr:x>0.96468</cdr:x>
      <cdr:y>0.19288</cdr:y>
    </cdr:to>
    <cdr:cxnSp macro="">
      <cdr:nvCxnSpPr>
        <cdr:cNvPr id="3" name="Gerade Verbindung 2">
          <a:extLst xmlns:a="http://schemas.openxmlformats.org/drawingml/2006/main">
            <a:ext uri="{FF2B5EF4-FFF2-40B4-BE49-F238E27FC236}">
              <a16:creationId xmlns:a16="http://schemas.microsoft.com/office/drawing/2014/main" id="{4CA8A73F-7D4E-E74D-A874-4C424BD2446C}"/>
            </a:ext>
          </a:extLst>
        </cdr:cNvPr>
        <cdr:cNvCxnSpPr/>
      </cdr:nvCxnSpPr>
      <cdr:spPr>
        <a:xfrm xmlns:a="http://schemas.openxmlformats.org/drawingml/2006/main">
          <a:off x="405843" y="754466"/>
          <a:ext cx="4542957" cy="0"/>
        </a:xfrm>
        <a:prstGeom xmlns:a="http://schemas.openxmlformats.org/drawingml/2006/main" prst="line">
          <a:avLst/>
        </a:prstGeom>
        <a:ln xmlns:a="http://schemas.openxmlformats.org/drawingml/2006/main" w="25400">
          <a:solidFill>
            <a:srgbClr val="FF0000"/>
          </a:solidFill>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0.07733</cdr:x>
      <cdr:y>0.21278</cdr:y>
    </cdr:from>
    <cdr:to>
      <cdr:x>0.9629</cdr:x>
      <cdr:y>0.21278</cdr:y>
    </cdr:to>
    <cdr:cxnSp macro="">
      <cdr:nvCxnSpPr>
        <cdr:cNvPr id="3" name="Gerade Verbindung 2">
          <a:extLst xmlns:a="http://schemas.openxmlformats.org/drawingml/2006/main">
            <a:ext uri="{FF2B5EF4-FFF2-40B4-BE49-F238E27FC236}">
              <a16:creationId xmlns:a16="http://schemas.microsoft.com/office/drawing/2014/main" id="{4CA8A73F-7D4E-E74D-A874-4C424BD2446C}"/>
            </a:ext>
          </a:extLst>
        </cdr:cNvPr>
        <cdr:cNvCxnSpPr/>
      </cdr:nvCxnSpPr>
      <cdr:spPr>
        <a:xfrm xmlns:a="http://schemas.openxmlformats.org/drawingml/2006/main">
          <a:off x="396701" y="832295"/>
          <a:ext cx="4542957" cy="0"/>
        </a:xfrm>
        <a:prstGeom xmlns:a="http://schemas.openxmlformats.org/drawingml/2006/main" prst="line">
          <a:avLst/>
        </a:prstGeom>
        <a:ln xmlns:a="http://schemas.openxmlformats.org/drawingml/2006/main" w="25400">
          <a:solidFill>
            <a:srgbClr val="FF0000"/>
          </a:solidFill>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1AF49-5439-6645-B2A6-2693B60A0CC7}" type="datetimeFigureOut">
              <a:rPr lang="de-DE" smtClean="0"/>
              <a:t>19.04.20</a:t>
            </a:fld>
            <a:endParaRPr lang="de-DE"/>
          </a:p>
        </p:txBody>
      </p:sp>
      <p:sp>
        <p:nvSpPr>
          <p:cNvPr id="4" name="Folienbildplatzhalt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de-DE"/>
              <a:t>Mastertextformat bearbeiten
Zweite Ebene
Dritte Ebene
Vierte Ebene
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184BB8-6993-874C-A03F-7EA1D098FC4B}" type="slidenum">
              <a:rPr lang="de-DE" smtClean="0"/>
              <a:t>‹Nr.›</a:t>
            </a:fld>
            <a:endParaRPr lang="de-DE"/>
          </a:p>
        </p:txBody>
      </p:sp>
    </p:spTree>
    <p:extLst>
      <p:ext uri="{BB962C8B-B14F-4D97-AF65-F5344CB8AC3E}">
        <p14:creationId xmlns:p14="http://schemas.microsoft.com/office/powerpoint/2010/main" val="36015687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D184BB8-6993-874C-A03F-7EA1D098FC4B}" type="slidenum">
              <a:rPr lang="de-DE" smtClean="0"/>
              <a:t>4</a:t>
            </a:fld>
            <a:endParaRPr lang="de-DE"/>
          </a:p>
        </p:txBody>
      </p:sp>
    </p:spTree>
    <p:extLst>
      <p:ext uri="{BB962C8B-B14F-4D97-AF65-F5344CB8AC3E}">
        <p14:creationId xmlns:p14="http://schemas.microsoft.com/office/powerpoint/2010/main" val="30877206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de-DE"/>
              <a:t>Mastertitelformat bearbeiten</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C48032FA-FF84-304E-A2F6-778AAD8D603A}" type="datetimeFigureOut">
              <a:rPr lang="de-DE" smtClean="0"/>
              <a:t>19.04.20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B114A0B1-4378-BF41-A5C1-32A165D361B3}" type="slidenum">
              <a:rPr lang="de-DE" smtClean="0"/>
              <a:t>‹Nr.›</a:t>
            </a:fld>
            <a:endParaRPr lang="de-DE"/>
          </a:p>
        </p:txBody>
      </p:sp>
    </p:spTree>
    <p:extLst>
      <p:ext uri="{BB962C8B-B14F-4D97-AF65-F5344CB8AC3E}">
        <p14:creationId xmlns:p14="http://schemas.microsoft.com/office/powerpoint/2010/main" val="1889144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
Zweite Ebene
Dritte Ebene
Vierte Ebene
Fünfte Ebene</a:t>
            </a:r>
            <a:endParaRPr lang="en-US" dirty="0"/>
          </a:p>
        </p:txBody>
      </p:sp>
      <p:sp>
        <p:nvSpPr>
          <p:cNvPr id="4" name="Date Placeholder 3"/>
          <p:cNvSpPr>
            <a:spLocks noGrp="1"/>
          </p:cNvSpPr>
          <p:nvPr>
            <p:ph type="dt" sz="half" idx="10"/>
          </p:nvPr>
        </p:nvSpPr>
        <p:spPr/>
        <p:txBody>
          <a:bodyPr/>
          <a:lstStyle/>
          <a:p>
            <a:fld id="{C48032FA-FF84-304E-A2F6-778AAD8D603A}" type="datetimeFigureOut">
              <a:rPr lang="de-DE" smtClean="0"/>
              <a:t>19.04.20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B114A0B1-4378-BF41-A5C1-32A165D361B3}" type="slidenum">
              <a:rPr lang="de-DE" smtClean="0"/>
              <a:t>‹Nr.›</a:t>
            </a:fld>
            <a:endParaRPr lang="de-DE"/>
          </a:p>
        </p:txBody>
      </p:sp>
    </p:spTree>
    <p:extLst>
      <p:ext uri="{BB962C8B-B14F-4D97-AF65-F5344CB8AC3E}">
        <p14:creationId xmlns:p14="http://schemas.microsoft.com/office/powerpoint/2010/main" val="3571266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de-DE"/>
              <a:t>Mastertextformat bearbeiten
Zweite Ebene
Dritte Ebene
Vierte Ebene
Fünfte Ebene</a:t>
            </a:r>
            <a:endParaRPr lang="en-US" dirty="0"/>
          </a:p>
        </p:txBody>
      </p:sp>
      <p:sp>
        <p:nvSpPr>
          <p:cNvPr id="4" name="Date Placeholder 3"/>
          <p:cNvSpPr>
            <a:spLocks noGrp="1"/>
          </p:cNvSpPr>
          <p:nvPr>
            <p:ph type="dt" sz="half" idx="10"/>
          </p:nvPr>
        </p:nvSpPr>
        <p:spPr/>
        <p:txBody>
          <a:bodyPr/>
          <a:lstStyle/>
          <a:p>
            <a:fld id="{C48032FA-FF84-304E-A2F6-778AAD8D603A}" type="datetimeFigureOut">
              <a:rPr lang="de-DE" smtClean="0"/>
              <a:t>19.04.20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B114A0B1-4378-BF41-A5C1-32A165D361B3}" type="slidenum">
              <a:rPr lang="de-DE" smtClean="0"/>
              <a:t>‹Nr.›</a:t>
            </a:fld>
            <a:endParaRPr lang="de-DE"/>
          </a:p>
        </p:txBody>
      </p:sp>
    </p:spTree>
    <p:extLst>
      <p:ext uri="{BB962C8B-B14F-4D97-AF65-F5344CB8AC3E}">
        <p14:creationId xmlns:p14="http://schemas.microsoft.com/office/powerpoint/2010/main" val="1062348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
Zweite Ebene
Dritte Ebene
Vierte Ebene
Fünfte Ebene</a:t>
            </a:r>
            <a:endParaRPr lang="en-US" dirty="0"/>
          </a:p>
        </p:txBody>
      </p:sp>
      <p:sp>
        <p:nvSpPr>
          <p:cNvPr id="4" name="Date Placeholder 3"/>
          <p:cNvSpPr>
            <a:spLocks noGrp="1"/>
          </p:cNvSpPr>
          <p:nvPr>
            <p:ph type="dt" sz="half" idx="10"/>
          </p:nvPr>
        </p:nvSpPr>
        <p:spPr/>
        <p:txBody>
          <a:bodyPr/>
          <a:lstStyle/>
          <a:p>
            <a:fld id="{C48032FA-FF84-304E-A2F6-778AAD8D603A}" type="datetimeFigureOut">
              <a:rPr lang="de-DE" smtClean="0"/>
              <a:t>19.04.20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B114A0B1-4378-BF41-A5C1-32A165D361B3}" type="slidenum">
              <a:rPr lang="de-DE" smtClean="0"/>
              <a:t>‹Nr.›</a:t>
            </a:fld>
            <a:endParaRPr lang="de-DE"/>
          </a:p>
        </p:txBody>
      </p:sp>
    </p:spTree>
    <p:extLst>
      <p:ext uri="{BB962C8B-B14F-4D97-AF65-F5344CB8AC3E}">
        <p14:creationId xmlns:p14="http://schemas.microsoft.com/office/powerpoint/2010/main" val="1922647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de-DE"/>
              <a:t>Mastertitelformat bearbeiten</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a:t>Mastertextformat bearbeiten
Zweite Ebene
Dritte Ebene
Vierte Ebene
Fünfte Ebene</a:t>
            </a:r>
            <a:endParaRPr lang="en-US" dirty="0"/>
          </a:p>
        </p:txBody>
      </p:sp>
      <p:sp>
        <p:nvSpPr>
          <p:cNvPr id="4" name="Date Placeholder 3"/>
          <p:cNvSpPr>
            <a:spLocks noGrp="1"/>
          </p:cNvSpPr>
          <p:nvPr>
            <p:ph type="dt" sz="half" idx="10"/>
          </p:nvPr>
        </p:nvSpPr>
        <p:spPr/>
        <p:txBody>
          <a:bodyPr/>
          <a:lstStyle/>
          <a:p>
            <a:fld id="{C48032FA-FF84-304E-A2F6-778AAD8D603A}" type="datetimeFigureOut">
              <a:rPr lang="de-DE" smtClean="0"/>
              <a:t>19.04.20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B114A0B1-4378-BF41-A5C1-32A165D361B3}" type="slidenum">
              <a:rPr lang="de-DE" smtClean="0"/>
              <a:t>‹Nr.›</a:t>
            </a:fld>
            <a:endParaRPr lang="de-DE"/>
          </a:p>
        </p:txBody>
      </p:sp>
    </p:spTree>
    <p:extLst>
      <p:ext uri="{BB962C8B-B14F-4D97-AF65-F5344CB8AC3E}">
        <p14:creationId xmlns:p14="http://schemas.microsoft.com/office/powerpoint/2010/main" val="1710401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de-DE"/>
              <a:t>Mastertextformat bearbeiten
Zweite Ebene
Dritte Ebene
Vierte Ebene
Fünfte Ebene</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de-DE"/>
              <a:t>Mastertextformat bearbeiten
Zweite Ebene
Dritte Ebene
Vierte Ebene
Fünfte Ebene</a:t>
            </a:r>
            <a:endParaRPr lang="en-US" dirty="0"/>
          </a:p>
        </p:txBody>
      </p:sp>
      <p:sp>
        <p:nvSpPr>
          <p:cNvPr id="5" name="Date Placeholder 4"/>
          <p:cNvSpPr>
            <a:spLocks noGrp="1"/>
          </p:cNvSpPr>
          <p:nvPr>
            <p:ph type="dt" sz="half" idx="10"/>
          </p:nvPr>
        </p:nvSpPr>
        <p:spPr/>
        <p:txBody>
          <a:bodyPr/>
          <a:lstStyle/>
          <a:p>
            <a:fld id="{C48032FA-FF84-304E-A2F6-778AAD8D603A}" type="datetimeFigureOut">
              <a:rPr lang="de-DE" smtClean="0"/>
              <a:t>19.04.20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B114A0B1-4378-BF41-A5C1-32A165D361B3}" type="slidenum">
              <a:rPr lang="de-DE" smtClean="0"/>
              <a:t>‹Nr.›</a:t>
            </a:fld>
            <a:endParaRPr lang="de-DE"/>
          </a:p>
        </p:txBody>
      </p:sp>
    </p:spTree>
    <p:extLst>
      <p:ext uri="{BB962C8B-B14F-4D97-AF65-F5344CB8AC3E}">
        <p14:creationId xmlns:p14="http://schemas.microsoft.com/office/powerpoint/2010/main" val="927115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de-DE"/>
              <a:t>Mastertitelformat bearbeiten</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
Zweite Ebene
Dritte Ebene
Vierte Ebene
Fünfte Ebene</a:t>
            </a:r>
            <a:endParaRPr lang="en-US" dirty="0"/>
          </a:p>
        </p:txBody>
      </p:sp>
      <p:sp>
        <p:nvSpPr>
          <p:cNvPr id="4" name="Content Placeholder 3"/>
          <p:cNvSpPr>
            <a:spLocks noGrp="1"/>
          </p:cNvSpPr>
          <p:nvPr>
            <p:ph sz="half" idx="2"/>
          </p:nvPr>
        </p:nvSpPr>
        <p:spPr>
          <a:xfrm>
            <a:off x="472381" y="3618442"/>
            <a:ext cx="2901255" cy="5322183"/>
          </a:xfrm>
        </p:spPr>
        <p:txBody>
          <a:bodyPr/>
          <a:lstStyle/>
          <a:p>
            <a:pPr lvl="0"/>
            <a:r>
              <a:rPr lang="de-DE"/>
              <a:t>Mastertextformat bearbeiten
Zweite Ebene
Dritte Ebene
Vierte Ebene
Fünfte Ebene</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
Zweite Ebene
Dritte Ebene
Vierte Ebene
Fünfte Ebene</a:t>
            </a:r>
            <a:endParaRPr lang="en-US" dirty="0"/>
          </a:p>
        </p:txBody>
      </p:sp>
      <p:sp>
        <p:nvSpPr>
          <p:cNvPr id="6" name="Content Placeholder 5"/>
          <p:cNvSpPr>
            <a:spLocks noGrp="1"/>
          </p:cNvSpPr>
          <p:nvPr>
            <p:ph sz="quarter" idx="4"/>
          </p:nvPr>
        </p:nvSpPr>
        <p:spPr>
          <a:xfrm>
            <a:off x="3471863" y="3618442"/>
            <a:ext cx="2915543" cy="5322183"/>
          </a:xfrm>
        </p:spPr>
        <p:txBody>
          <a:bodyPr/>
          <a:lstStyle/>
          <a:p>
            <a:pPr lvl="0"/>
            <a:r>
              <a:rPr lang="de-DE"/>
              <a:t>Mastertextformat bearbeiten
Zweite Ebene
Dritte Ebene
Vierte Ebene
Fünfte Ebene</a:t>
            </a:r>
            <a:endParaRPr lang="en-US" dirty="0"/>
          </a:p>
        </p:txBody>
      </p:sp>
      <p:sp>
        <p:nvSpPr>
          <p:cNvPr id="7" name="Date Placeholder 6"/>
          <p:cNvSpPr>
            <a:spLocks noGrp="1"/>
          </p:cNvSpPr>
          <p:nvPr>
            <p:ph type="dt" sz="half" idx="10"/>
          </p:nvPr>
        </p:nvSpPr>
        <p:spPr/>
        <p:txBody>
          <a:bodyPr/>
          <a:lstStyle/>
          <a:p>
            <a:fld id="{C48032FA-FF84-304E-A2F6-778AAD8D603A}" type="datetimeFigureOut">
              <a:rPr lang="de-DE" smtClean="0"/>
              <a:t>19.04.20</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B114A0B1-4378-BF41-A5C1-32A165D361B3}" type="slidenum">
              <a:rPr lang="de-DE" smtClean="0"/>
              <a:t>‹Nr.›</a:t>
            </a:fld>
            <a:endParaRPr lang="de-DE"/>
          </a:p>
        </p:txBody>
      </p:sp>
    </p:spTree>
    <p:extLst>
      <p:ext uri="{BB962C8B-B14F-4D97-AF65-F5344CB8AC3E}">
        <p14:creationId xmlns:p14="http://schemas.microsoft.com/office/powerpoint/2010/main" val="2064337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C48032FA-FF84-304E-A2F6-778AAD8D603A}" type="datetimeFigureOut">
              <a:rPr lang="de-DE" smtClean="0"/>
              <a:t>19.04.20</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B114A0B1-4378-BF41-A5C1-32A165D361B3}" type="slidenum">
              <a:rPr lang="de-DE" smtClean="0"/>
              <a:t>‹Nr.›</a:t>
            </a:fld>
            <a:endParaRPr lang="de-DE"/>
          </a:p>
        </p:txBody>
      </p:sp>
    </p:spTree>
    <p:extLst>
      <p:ext uri="{BB962C8B-B14F-4D97-AF65-F5344CB8AC3E}">
        <p14:creationId xmlns:p14="http://schemas.microsoft.com/office/powerpoint/2010/main" val="3630259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8032FA-FF84-304E-A2F6-778AAD8D603A}" type="datetimeFigureOut">
              <a:rPr lang="de-DE" smtClean="0"/>
              <a:t>19.04.20</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B114A0B1-4378-BF41-A5C1-32A165D361B3}" type="slidenum">
              <a:rPr lang="de-DE" smtClean="0"/>
              <a:t>‹Nr.›</a:t>
            </a:fld>
            <a:endParaRPr lang="de-DE"/>
          </a:p>
        </p:txBody>
      </p:sp>
    </p:spTree>
    <p:extLst>
      <p:ext uri="{BB962C8B-B14F-4D97-AF65-F5344CB8AC3E}">
        <p14:creationId xmlns:p14="http://schemas.microsoft.com/office/powerpoint/2010/main" val="594266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a:t>Mastertitelformat bearbeiten</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a:t>Mastertextformat bearbeiten
Zweite Ebene
Dritte Ebene
Vierte Ebene
Fünfte Ebene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
Zweite Ebene
Dritte Ebene
Vierte Ebene
Fünfte Ebene</a:t>
            </a:r>
            <a:endParaRPr lang="en-US" dirty="0"/>
          </a:p>
        </p:txBody>
      </p:sp>
      <p:sp>
        <p:nvSpPr>
          <p:cNvPr id="5" name="Date Placeholder 4"/>
          <p:cNvSpPr>
            <a:spLocks noGrp="1"/>
          </p:cNvSpPr>
          <p:nvPr>
            <p:ph type="dt" sz="half" idx="10"/>
          </p:nvPr>
        </p:nvSpPr>
        <p:spPr/>
        <p:txBody>
          <a:bodyPr/>
          <a:lstStyle/>
          <a:p>
            <a:fld id="{C48032FA-FF84-304E-A2F6-778AAD8D603A}" type="datetimeFigureOut">
              <a:rPr lang="de-DE" smtClean="0"/>
              <a:t>19.04.20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B114A0B1-4378-BF41-A5C1-32A165D361B3}" type="slidenum">
              <a:rPr lang="de-DE" smtClean="0"/>
              <a:t>‹Nr.›</a:t>
            </a:fld>
            <a:endParaRPr lang="de-DE"/>
          </a:p>
        </p:txBody>
      </p:sp>
    </p:spTree>
    <p:extLst>
      <p:ext uri="{BB962C8B-B14F-4D97-AF65-F5344CB8AC3E}">
        <p14:creationId xmlns:p14="http://schemas.microsoft.com/office/powerpoint/2010/main" val="3589517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a:t>Mastertitelformat bearbeiten</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de-DE"/>
              <a:t>Bild durch Klicken auf Symbol hinzufügen</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
Zweite Ebene
Dritte Ebene
Vierte Ebene
Fünfte Ebene</a:t>
            </a:r>
            <a:endParaRPr lang="en-US" dirty="0"/>
          </a:p>
        </p:txBody>
      </p:sp>
      <p:sp>
        <p:nvSpPr>
          <p:cNvPr id="5" name="Date Placeholder 4"/>
          <p:cNvSpPr>
            <a:spLocks noGrp="1"/>
          </p:cNvSpPr>
          <p:nvPr>
            <p:ph type="dt" sz="half" idx="10"/>
          </p:nvPr>
        </p:nvSpPr>
        <p:spPr/>
        <p:txBody>
          <a:bodyPr/>
          <a:lstStyle/>
          <a:p>
            <a:fld id="{C48032FA-FF84-304E-A2F6-778AAD8D603A}" type="datetimeFigureOut">
              <a:rPr lang="de-DE" smtClean="0"/>
              <a:t>19.04.20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B114A0B1-4378-BF41-A5C1-32A165D361B3}" type="slidenum">
              <a:rPr lang="de-DE" smtClean="0"/>
              <a:t>‹Nr.›</a:t>
            </a:fld>
            <a:endParaRPr lang="de-DE"/>
          </a:p>
        </p:txBody>
      </p:sp>
    </p:spTree>
    <p:extLst>
      <p:ext uri="{BB962C8B-B14F-4D97-AF65-F5344CB8AC3E}">
        <p14:creationId xmlns:p14="http://schemas.microsoft.com/office/powerpoint/2010/main" val="3998458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de-DE"/>
              <a:t>Mastertextformat bearbeiten
Zweite Ebene
Dritte Ebene
Vierte Ebene
Fünfte Ebene</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48032FA-FF84-304E-A2F6-778AAD8D603A}" type="datetimeFigureOut">
              <a:rPr lang="de-DE" smtClean="0"/>
              <a:t>19.04.20</a:t>
            </a:fld>
            <a:endParaRPr lang="de-DE"/>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B114A0B1-4378-BF41-A5C1-32A165D361B3}" type="slidenum">
              <a:rPr lang="de-DE" smtClean="0"/>
              <a:t>‹Nr.›</a:t>
            </a:fld>
            <a:endParaRPr lang="de-DE"/>
          </a:p>
        </p:txBody>
      </p:sp>
    </p:spTree>
    <p:extLst>
      <p:ext uri="{BB962C8B-B14F-4D97-AF65-F5344CB8AC3E}">
        <p14:creationId xmlns:p14="http://schemas.microsoft.com/office/powerpoint/2010/main" val="60889067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Grafik 24">
            <a:extLst>
              <a:ext uri="{FF2B5EF4-FFF2-40B4-BE49-F238E27FC236}">
                <a16:creationId xmlns:a16="http://schemas.microsoft.com/office/drawing/2014/main" id="{D008571C-7ABC-664D-84C7-EBAF6782E6A5}"/>
              </a:ext>
            </a:extLst>
          </p:cNvPr>
          <p:cNvPicPr>
            <a:picLocks noChangeAspect="1"/>
          </p:cNvPicPr>
          <p:nvPr/>
        </p:nvPicPr>
        <p:blipFill>
          <a:blip r:embed="rId2"/>
          <a:stretch>
            <a:fillRect/>
          </a:stretch>
        </p:blipFill>
        <p:spPr>
          <a:xfrm>
            <a:off x="5142270" y="125741"/>
            <a:ext cx="1499109" cy="1446901"/>
          </a:xfrm>
          <a:prstGeom prst="rect">
            <a:avLst/>
          </a:prstGeom>
        </p:spPr>
      </p:pic>
      <p:sp>
        <p:nvSpPr>
          <p:cNvPr id="17" name="Abgerundetes Rechteck 16">
            <a:extLst>
              <a:ext uri="{FF2B5EF4-FFF2-40B4-BE49-F238E27FC236}">
                <a16:creationId xmlns:a16="http://schemas.microsoft.com/office/drawing/2014/main" id="{2B56B3EB-B4CF-7C40-9DE0-EAE24C170BAD}"/>
              </a:ext>
            </a:extLst>
          </p:cNvPr>
          <p:cNvSpPr/>
          <p:nvPr/>
        </p:nvSpPr>
        <p:spPr>
          <a:xfrm rot="269867">
            <a:off x="219212" y="3488769"/>
            <a:ext cx="4165975" cy="1973066"/>
          </a:xfrm>
          <a:prstGeom prst="roundRect">
            <a:avLst>
              <a:gd name="adj" fmla="val 4482"/>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sz="1100" dirty="0">
              <a:solidFill>
                <a:schemeClr val="tx1"/>
              </a:solidFill>
            </a:endParaRPr>
          </a:p>
          <a:p>
            <a:pPr algn="just"/>
            <a:r>
              <a:rPr lang="en-US" sz="1100" dirty="0">
                <a:solidFill>
                  <a:schemeClr val="tx1"/>
                </a:solidFill>
              </a:rPr>
              <a:t>You might have heard about “R” “R0” (R </a:t>
            </a:r>
            <a:r>
              <a:rPr lang="en-US" sz="1100" dirty="0" err="1">
                <a:solidFill>
                  <a:schemeClr val="tx1"/>
                </a:solidFill>
              </a:rPr>
              <a:t>nought</a:t>
            </a:r>
            <a:r>
              <a:rPr lang="en-US" sz="1100" dirty="0">
                <a:solidFill>
                  <a:schemeClr val="tx1"/>
                </a:solidFill>
              </a:rPr>
              <a:t>) or “</a:t>
            </a:r>
            <a:r>
              <a:rPr lang="en-US" sz="1100" dirty="0" err="1">
                <a:solidFill>
                  <a:schemeClr val="tx1"/>
                </a:solidFill>
              </a:rPr>
              <a:t>Rt</a:t>
            </a:r>
            <a:r>
              <a:rPr lang="en-US" sz="1100" dirty="0">
                <a:solidFill>
                  <a:schemeClr val="tx1"/>
                </a:solidFill>
              </a:rPr>
              <a:t>” (R tee) before. Simply put, R0 is the average number of people one infectious person will infect in a totally susceptible population. </a:t>
            </a:r>
          </a:p>
          <a:p>
            <a:pPr algn="just"/>
            <a:r>
              <a:rPr lang="en-US" sz="1100" dirty="0" err="1">
                <a:solidFill>
                  <a:schemeClr val="tx1"/>
                </a:solidFill>
              </a:rPr>
              <a:t>Rt</a:t>
            </a:r>
            <a:r>
              <a:rPr lang="en-US" sz="1100" dirty="0">
                <a:solidFill>
                  <a:schemeClr val="tx1"/>
                </a:solidFill>
              </a:rPr>
              <a:t> is the effective reproductive number at timepoint t, which also takes into account other factors like population immunity or intervention measures like treatments that reduce the duration of infectiousness or physical distancing to reduce the contact rate. </a:t>
            </a:r>
          </a:p>
          <a:p>
            <a:pPr algn="just"/>
            <a:r>
              <a:rPr lang="en-US" sz="1100" dirty="0">
                <a:solidFill>
                  <a:schemeClr val="tx1"/>
                </a:solidFill>
              </a:rPr>
              <a:t>As long as </a:t>
            </a:r>
            <a:r>
              <a:rPr lang="en-US" sz="1100" dirty="0" err="1">
                <a:solidFill>
                  <a:schemeClr val="tx1"/>
                </a:solidFill>
              </a:rPr>
              <a:t>Rt</a:t>
            </a:r>
            <a:r>
              <a:rPr lang="en-US" sz="1100" dirty="0">
                <a:solidFill>
                  <a:schemeClr val="tx1"/>
                </a:solidFill>
              </a:rPr>
              <a:t> is greater than one, the epidemic will spread exponentially, meaning quite fast. If you manage to push </a:t>
            </a:r>
            <a:r>
              <a:rPr lang="en-US" sz="1100" dirty="0" err="1">
                <a:solidFill>
                  <a:schemeClr val="tx1"/>
                </a:solidFill>
              </a:rPr>
              <a:t>Rt</a:t>
            </a:r>
            <a:r>
              <a:rPr lang="en-US" sz="1100" dirty="0">
                <a:solidFill>
                  <a:schemeClr val="tx1"/>
                </a:solidFill>
              </a:rPr>
              <a:t> below one, the epidemic will eventually die out.</a:t>
            </a:r>
            <a:endParaRPr lang="de-DE" sz="1100" dirty="0">
              <a:solidFill>
                <a:schemeClr val="tx1"/>
              </a:solidFill>
            </a:endParaRPr>
          </a:p>
        </p:txBody>
      </p:sp>
      <p:sp>
        <p:nvSpPr>
          <p:cNvPr id="8" name="Textfeld 7">
            <a:extLst>
              <a:ext uri="{FF2B5EF4-FFF2-40B4-BE49-F238E27FC236}">
                <a16:creationId xmlns:a16="http://schemas.microsoft.com/office/drawing/2014/main" id="{B3193E59-3117-9A4E-BDB6-FA1AB6A13E64}"/>
              </a:ext>
            </a:extLst>
          </p:cNvPr>
          <p:cNvSpPr txBox="1"/>
          <p:nvPr/>
        </p:nvSpPr>
        <p:spPr>
          <a:xfrm>
            <a:off x="179882" y="254833"/>
            <a:ext cx="5756223" cy="369332"/>
          </a:xfrm>
          <a:prstGeom prst="rect">
            <a:avLst/>
          </a:prstGeom>
          <a:noFill/>
        </p:spPr>
        <p:txBody>
          <a:bodyPr wrap="square" rtlCol="0">
            <a:spAutoFit/>
          </a:bodyPr>
          <a:lstStyle/>
          <a:p>
            <a:r>
              <a:rPr lang="de-DE" dirty="0"/>
              <a:t>The </a:t>
            </a:r>
            <a:r>
              <a:rPr lang="de-DE" dirty="0" err="1"/>
              <a:t>Disease</a:t>
            </a:r>
            <a:r>
              <a:rPr lang="de-DE" dirty="0"/>
              <a:t> </a:t>
            </a:r>
            <a:r>
              <a:rPr lang="de-DE" dirty="0" err="1"/>
              <a:t>Detectives</a:t>
            </a:r>
            <a:r>
              <a:rPr lang="de-DE" dirty="0"/>
              <a:t> </a:t>
            </a:r>
            <a:r>
              <a:rPr lang="de-DE" dirty="0" err="1"/>
              <a:t>Epidemic</a:t>
            </a:r>
            <a:r>
              <a:rPr lang="de-DE" dirty="0"/>
              <a:t> </a:t>
            </a:r>
            <a:r>
              <a:rPr lang="de-DE" dirty="0" err="1"/>
              <a:t>Dice</a:t>
            </a:r>
            <a:r>
              <a:rPr lang="de-DE" dirty="0"/>
              <a:t> Game</a:t>
            </a:r>
          </a:p>
        </p:txBody>
      </p:sp>
      <p:sp>
        <p:nvSpPr>
          <p:cNvPr id="9" name="Textfeld 8">
            <a:extLst>
              <a:ext uri="{FF2B5EF4-FFF2-40B4-BE49-F238E27FC236}">
                <a16:creationId xmlns:a16="http://schemas.microsoft.com/office/drawing/2014/main" id="{9DF8C6AC-B7E6-174A-88D8-46E2C7D26ED2}"/>
              </a:ext>
            </a:extLst>
          </p:cNvPr>
          <p:cNvSpPr txBox="1"/>
          <p:nvPr/>
        </p:nvSpPr>
        <p:spPr>
          <a:xfrm>
            <a:off x="209378" y="676227"/>
            <a:ext cx="3497383" cy="276999"/>
          </a:xfrm>
          <a:prstGeom prst="rect">
            <a:avLst/>
          </a:prstGeom>
          <a:noFill/>
        </p:spPr>
        <p:txBody>
          <a:bodyPr wrap="square" rtlCol="0">
            <a:spAutoFit/>
          </a:bodyPr>
          <a:lstStyle/>
          <a:p>
            <a:r>
              <a:rPr lang="de-DE" sz="1200" dirty="0"/>
              <a:t>You will need a lot of six-sided dice (D6), at least 15</a:t>
            </a:r>
          </a:p>
        </p:txBody>
      </p:sp>
      <p:pic>
        <p:nvPicPr>
          <p:cNvPr id="18" name="Grafik 17">
            <a:extLst>
              <a:ext uri="{FF2B5EF4-FFF2-40B4-BE49-F238E27FC236}">
                <a16:creationId xmlns:a16="http://schemas.microsoft.com/office/drawing/2014/main" id="{E325F15E-5968-7349-863F-C548BD887269}"/>
              </a:ext>
            </a:extLst>
          </p:cNvPr>
          <p:cNvPicPr>
            <a:picLocks noChangeAspect="1"/>
          </p:cNvPicPr>
          <p:nvPr/>
        </p:nvPicPr>
        <p:blipFill>
          <a:blip r:embed="rId3"/>
          <a:stretch>
            <a:fillRect/>
          </a:stretch>
        </p:blipFill>
        <p:spPr>
          <a:xfrm rot="341117">
            <a:off x="514180" y="2585055"/>
            <a:ext cx="2185968" cy="978221"/>
          </a:xfrm>
          <a:prstGeom prst="rect">
            <a:avLst/>
          </a:prstGeom>
        </p:spPr>
      </p:pic>
      <p:sp>
        <p:nvSpPr>
          <p:cNvPr id="2" name="Abgerundetes Rechteck 1">
            <a:extLst>
              <a:ext uri="{FF2B5EF4-FFF2-40B4-BE49-F238E27FC236}">
                <a16:creationId xmlns:a16="http://schemas.microsoft.com/office/drawing/2014/main" id="{CB486EED-4BDF-0C40-B511-5BBC077273CC}"/>
              </a:ext>
            </a:extLst>
          </p:cNvPr>
          <p:cNvSpPr/>
          <p:nvPr/>
        </p:nvSpPr>
        <p:spPr>
          <a:xfrm>
            <a:off x="210982" y="1123743"/>
            <a:ext cx="4677253" cy="1099072"/>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100" dirty="0">
                <a:solidFill>
                  <a:schemeClr val="tx1"/>
                </a:solidFill>
              </a:rPr>
              <a:t>The epidemic spread of an infectious disease is a series of random events: was the person you just met infectious? She coughed, but maybe it was just an allergic reaction? The guy over there looks healthy, but he might already be shedding viruses and get symptoms tomorrow. How long have you two been in contact? Are his droplets already on their way to your mucosal membranes? You will never know!</a:t>
            </a:r>
            <a:endParaRPr lang="de-DE" sz="1100" dirty="0">
              <a:solidFill>
                <a:schemeClr val="tx1"/>
              </a:solidFill>
            </a:endParaRPr>
          </a:p>
        </p:txBody>
      </p:sp>
      <p:sp>
        <p:nvSpPr>
          <p:cNvPr id="15" name="Abgerundetes Rechteck 14">
            <a:extLst>
              <a:ext uri="{FF2B5EF4-FFF2-40B4-BE49-F238E27FC236}">
                <a16:creationId xmlns:a16="http://schemas.microsoft.com/office/drawing/2014/main" id="{A359B9B7-A682-134F-A7C4-2BFC2579AD7E}"/>
              </a:ext>
            </a:extLst>
          </p:cNvPr>
          <p:cNvSpPr/>
          <p:nvPr/>
        </p:nvSpPr>
        <p:spPr>
          <a:xfrm rot="21345667">
            <a:off x="2430519" y="2064579"/>
            <a:ext cx="4301155" cy="1243276"/>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100" dirty="0">
                <a:solidFill>
                  <a:schemeClr val="tx1"/>
                </a:solidFill>
              </a:rPr>
              <a:t>However, you can simulate the epidemic spread of an infectious disease with this dice game. Like all models, it greatly simplifies reality. The basic mechanism in this game is that the number of new infections in the next generation cycle caused by one infectious person in the current generation cycle is rolled by a six-sided die (D6). </a:t>
            </a:r>
          </a:p>
          <a:p>
            <a:pPr algn="just"/>
            <a:r>
              <a:rPr lang="en-US" sz="1100" dirty="0">
                <a:solidFill>
                  <a:schemeClr val="tx1"/>
                </a:solidFill>
              </a:rPr>
              <a:t>But here is the twist: you subtract a number from the die roll, depending on your effective reproductive number R. </a:t>
            </a:r>
            <a:endParaRPr lang="de-DE" sz="1100" dirty="0">
              <a:solidFill>
                <a:schemeClr val="tx1"/>
              </a:solidFill>
            </a:endParaRPr>
          </a:p>
        </p:txBody>
      </p:sp>
      <p:sp>
        <p:nvSpPr>
          <p:cNvPr id="20" name="Abgerundetes Rechteck 19">
            <a:extLst>
              <a:ext uri="{FF2B5EF4-FFF2-40B4-BE49-F238E27FC236}">
                <a16:creationId xmlns:a16="http://schemas.microsoft.com/office/drawing/2014/main" id="{F9EA74B1-BB18-AE44-8B86-C5D4F5D7BFE8}"/>
              </a:ext>
            </a:extLst>
          </p:cNvPr>
          <p:cNvSpPr/>
          <p:nvPr/>
        </p:nvSpPr>
        <p:spPr>
          <a:xfrm rot="21384503">
            <a:off x="4036873" y="5368844"/>
            <a:ext cx="2621721" cy="1132454"/>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100" dirty="0">
                <a:solidFill>
                  <a:schemeClr val="tx1"/>
                </a:solidFill>
              </a:rPr>
              <a:t>As it happens for rolling a D6, the expected value is 3.5: one sixth the probability of a “one” plus one sixth the probability of a “two” plus one sixth the probability of a “three” and so on. </a:t>
            </a:r>
          </a:p>
          <a:p>
            <a:pPr algn="just"/>
            <a:r>
              <a:rPr lang="en-US" sz="1100" dirty="0">
                <a:solidFill>
                  <a:schemeClr val="tx1"/>
                </a:solidFill>
              </a:rPr>
              <a:t>1/6 * (1+2+3+4+5+6) =3.5</a:t>
            </a:r>
            <a:endParaRPr lang="de-DE" sz="1100" dirty="0">
              <a:solidFill>
                <a:schemeClr val="tx1"/>
              </a:solidFill>
            </a:endParaRPr>
          </a:p>
        </p:txBody>
      </p:sp>
      <p:grpSp>
        <p:nvGrpSpPr>
          <p:cNvPr id="39" name="Gruppieren 38">
            <a:extLst>
              <a:ext uri="{FF2B5EF4-FFF2-40B4-BE49-F238E27FC236}">
                <a16:creationId xmlns:a16="http://schemas.microsoft.com/office/drawing/2014/main" id="{9C575F14-0BC4-6C46-ADEE-38EE3D541491}"/>
              </a:ext>
            </a:extLst>
          </p:cNvPr>
          <p:cNvGrpSpPr/>
          <p:nvPr/>
        </p:nvGrpSpPr>
        <p:grpSpPr>
          <a:xfrm>
            <a:off x="-1281142" y="5803449"/>
            <a:ext cx="533890" cy="533890"/>
            <a:chOff x="-1281142" y="5803449"/>
            <a:chExt cx="533890" cy="533890"/>
          </a:xfrm>
        </p:grpSpPr>
        <p:sp>
          <p:nvSpPr>
            <p:cNvPr id="3" name="Abgerundetes Rechteck 2">
              <a:extLst>
                <a:ext uri="{FF2B5EF4-FFF2-40B4-BE49-F238E27FC236}">
                  <a16:creationId xmlns:a16="http://schemas.microsoft.com/office/drawing/2014/main" id="{DF0FA842-2968-A34F-9AE2-235707847826}"/>
                </a:ext>
              </a:extLst>
            </p:cNvPr>
            <p:cNvSpPr/>
            <p:nvPr/>
          </p:nvSpPr>
          <p:spPr>
            <a:xfrm>
              <a:off x="-1281142" y="5803449"/>
              <a:ext cx="533890" cy="53389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Oval 3">
              <a:extLst>
                <a:ext uri="{FF2B5EF4-FFF2-40B4-BE49-F238E27FC236}">
                  <a16:creationId xmlns:a16="http://schemas.microsoft.com/office/drawing/2014/main" id="{C799704F-55D2-AC41-A76B-2C7981F1472C}"/>
                </a:ext>
              </a:extLst>
            </p:cNvPr>
            <p:cNvSpPr/>
            <p:nvPr/>
          </p:nvSpPr>
          <p:spPr>
            <a:xfrm>
              <a:off x="-947692" y="5860636"/>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Oval 21">
              <a:extLst>
                <a:ext uri="{FF2B5EF4-FFF2-40B4-BE49-F238E27FC236}">
                  <a16:creationId xmlns:a16="http://schemas.microsoft.com/office/drawing/2014/main" id="{258A3BD9-823A-C149-85A0-2278E9CDD824}"/>
                </a:ext>
              </a:extLst>
            </p:cNvPr>
            <p:cNvSpPr/>
            <p:nvPr/>
          </p:nvSpPr>
          <p:spPr>
            <a:xfrm>
              <a:off x="-1083446" y="6001145"/>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Oval 23">
              <a:extLst>
                <a:ext uri="{FF2B5EF4-FFF2-40B4-BE49-F238E27FC236}">
                  <a16:creationId xmlns:a16="http://schemas.microsoft.com/office/drawing/2014/main" id="{C86E1E73-0BF9-2D44-858C-AA0ED196C728}"/>
                </a:ext>
              </a:extLst>
            </p:cNvPr>
            <p:cNvSpPr/>
            <p:nvPr/>
          </p:nvSpPr>
          <p:spPr>
            <a:xfrm>
              <a:off x="-1217296" y="6139643"/>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38" name="Gruppieren 37">
              <a:extLst>
                <a:ext uri="{FF2B5EF4-FFF2-40B4-BE49-F238E27FC236}">
                  <a16:creationId xmlns:a16="http://schemas.microsoft.com/office/drawing/2014/main" id="{39ACDC01-2F73-FD46-8C71-F81750CA1B08}"/>
                </a:ext>
              </a:extLst>
            </p:cNvPr>
            <p:cNvGrpSpPr/>
            <p:nvPr/>
          </p:nvGrpSpPr>
          <p:grpSpPr>
            <a:xfrm flipH="1">
              <a:off x="-1222209" y="5855719"/>
              <a:ext cx="417934" cy="417505"/>
              <a:chOff x="-1222209" y="5855719"/>
              <a:chExt cx="417934" cy="417505"/>
            </a:xfrm>
          </p:grpSpPr>
          <p:sp>
            <p:nvSpPr>
              <p:cNvPr id="36" name="Oval 35">
                <a:extLst>
                  <a:ext uri="{FF2B5EF4-FFF2-40B4-BE49-F238E27FC236}">
                    <a16:creationId xmlns:a16="http://schemas.microsoft.com/office/drawing/2014/main" id="{79A708F7-39E7-3343-ACDD-2B0524FAF5F4}"/>
                  </a:ext>
                </a:extLst>
              </p:cNvPr>
              <p:cNvSpPr/>
              <p:nvPr/>
            </p:nvSpPr>
            <p:spPr>
              <a:xfrm>
                <a:off x="-942773" y="5855719"/>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Oval 36">
                <a:extLst>
                  <a:ext uri="{FF2B5EF4-FFF2-40B4-BE49-F238E27FC236}">
                    <a16:creationId xmlns:a16="http://schemas.microsoft.com/office/drawing/2014/main" id="{68D2C80E-B5D2-D745-A3B4-3238CC194C90}"/>
                  </a:ext>
                </a:extLst>
              </p:cNvPr>
              <p:cNvSpPr/>
              <p:nvPr/>
            </p:nvSpPr>
            <p:spPr>
              <a:xfrm>
                <a:off x="-1222209" y="6134726"/>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grpSp>
        <p:nvGrpSpPr>
          <p:cNvPr id="87" name="Gruppieren 86">
            <a:extLst>
              <a:ext uri="{FF2B5EF4-FFF2-40B4-BE49-F238E27FC236}">
                <a16:creationId xmlns:a16="http://schemas.microsoft.com/office/drawing/2014/main" id="{7A531411-3A8E-AD40-A812-A7086EDC1F13}"/>
              </a:ext>
            </a:extLst>
          </p:cNvPr>
          <p:cNvGrpSpPr/>
          <p:nvPr/>
        </p:nvGrpSpPr>
        <p:grpSpPr>
          <a:xfrm>
            <a:off x="4880704" y="3415164"/>
            <a:ext cx="1463572" cy="1227080"/>
            <a:chOff x="4832595" y="3542669"/>
            <a:chExt cx="1463572" cy="1227080"/>
          </a:xfrm>
        </p:grpSpPr>
        <p:grpSp>
          <p:nvGrpSpPr>
            <p:cNvPr id="41" name="Gruppieren 40">
              <a:extLst>
                <a:ext uri="{FF2B5EF4-FFF2-40B4-BE49-F238E27FC236}">
                  <a16:creationId xmlns:a16="http://schemas.microsoft.com/office/drawing/2014/main" id="{2DB6E7C3-ABCD-FC45-9E58-5F5574EAF62C}"/>
                </a:ext>
              </a:extLst>
            </p:cNvPr>
            <p:cNvGrpSpPr/>
            <p:nvPr/>
          </p:nvGrpSpPr>
          <p:grpSpPr bwMode="auto">
            <a:xfrm>
              <a:off x="4832595" y="3791102"/>
              <a:ext cx="347804" cy="730214"/>
              <a:chOff x="5064610" y="2492896"/>
              <a:chExt cx="1010208" cy="2719795"/>
            </a:xfrm>
            <a:solidFill>
              <a:schemeClr val="bg1">
                <a:lumMod val="50000"/>
              </a:schemeClr>
            </a:solidFill>
          </p:grpSpPr>
          <p:grpSp>
            <p:nvGrpSpPr>
              <p:cNvPr id="77" name="Gruppieren 76">
                <a:extLst>
                  <a:ext uri="{FF2B5EF4-FFF2-40B4-BE49-F238E27FC236}">
                    <a16:creationId xmlns:a16="http://schemas.microsoft.com/office/drawing/2014/main" id="{16B639C1-53EA-B84B-A59E-9C6CCB2D294A}"/>
                  </a:ext>
                </a:extLst>
              </p:cNvPr>
              <p:cNvGrpSpPr/>
              <p:nvPr/>
            </p:nvGrpSpPr>
            <p:grpSpPr>
              <a:xfrm>
                <a:off x="5064610" y="2924944"/>
                <a:ext cx="1010208" cy="1027688"/>
                <a:chOff x="5004048" y="2921746"/>
                <a:chExt cx="931912" cy="1027688"/>
              </a:xfrm>
              <a:grpFill/>
            </p:grpSpPr>
            <p:sp>
              <p:nvSpPr>
                <p:cNvPr id="83" name="Abgerundetes Rechteck 82">
                  <a:extLst>
                    <a:ext uri="{FF2B5EF4-FFF2-40B4-BE49-F238E27FC236}">
                      <a16:creationId xmlns:a16="http://schemas.microsoft.com/office/drawing/2014/main" id="{7EDE7E54-452F-304A-B1B8-C6142A889A71}"/>
                    </a:ext>
                  </a:extLst>
                </p:cNvPr>
                <p:cNvSpPr/>
                <p:nvPr/>
              </p:nvSpPr>
              <p:spPr>
                <a:xfrm>
                  <a:off x="5012432" y="2921746"/>
                  <a:ext cx="923528" cy="29123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84" name="Abgerundetes Rechteck 83">
                  <a:extLst>
                    <a:ext uri="{FF2B5EF4-FFF2-40B4-BE49-F238E27FC236}">
                      <a16:creationId xmlns:a16="http://schemas.microsoft.com/office/drawing/2014/main" id="{A9D4DC36-23FE-BF4A-90A8-D42A2575F2F0}"/>
                    </a:ext>
                  </a:extLst>
                </p:cNvPr>
                <p:cNvSpPr/>
                <p:nvPr/>
              </p:nvSpPr>
              <p:spPr>
                <a:xfrm>
                  <a:off x="5004048" y="2967515"/>
                  <a:ext cx="152400" cy="9819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85" name="Abgerundetes Rechteck 84">
                  <a:extLst>
                    <a:ext uri="{FF2B5EF4-FFF2-40B4-BE49-F238E27FC236}">
                      <a16:creationId xmlns:a16="http://schemas.microsoft.com/office/drawing/2014/main" id="{00ED9BB6-45EC-724B-A60D-C1C5157E86BD}"/>
                    </a:ext>
                  </a:extLst>
                </p:cNvPr>
                <p:cNvSpPr/>
                <p:nvPr/>
              </p:nvSpPr>
              <p:spPr>
                <a:xfrm>
                  <a:off x="5791160" y="2967514"/>
                  <a:ext cx="144800" cy="9819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sp>
            <p:nvSpPr>
              <p:cNvPr id="78" name="Ellipse 5">
                <a:extLst>
                  <a:ext uri="{FF2B5EF4-FFF2-40B4-BE49-F238E27FC236}">
                    <a16:creationId xmlns:a16="http://schemas.microsoft.com/office/drawing/2014/main" id="{49E6628C-1749-6D4E-B9EC-BB101740F09F}"/>
                  </a:ext>
                </a:extLst>
              </p:cNvPr>
              <p:cNvSpPr/>
              <p:nvPr/>
            </p:nvSpPr>
            <p:spPr>
              <a:xfrm>
                <a:off x="5353690" y="2492896"/>
                <a:ext cx="432048" cy="4320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nvGrpSpPr>
              <p:cNvPr id="79" name="Gruppieren 78">
                <a:extLst>
                  <a:ext uri="{FF2B5EF4-FFF2-40B4-BE49-F238E27FC236}">
                    <a16:creationId xmlns:a16="http://schemas.microsoft.com/office/drawing/2014/main" id="{5E0998BA-8B10-084C-8661-03A76EDB42D2}"/>
                  </a:ext>
                </a:extLst>
              </p:cNvPr>
              <p:cNvGrpSpPr/>
              <p:nvPr/>
            </p:nvGrpSpPr>
            <p:grpSpPr>
              <a:xfrm>
                <a:off x="5285147" y="2947850"/>
                <a:ext cx="569134" cy="2264841"/>
                <a:chOff x="5219930" y="2921745"/>
                <a:chExt cx="569134" cy="2264841"/>
              </a:xfrm>
              <a:grpFill/>
            </p:grpSpPr>
            <p:sp>
              <p:nvSpPr>
                <p:cNvPr id="80" name="Abgerundetes Rechteck 79">
                  <a:extLst>
                    <a:ext uri="{FF2B5EF4-FFF2-40B4-BE49-F238E27FC236}">
                      <a16:creationId xmlns:a16="http://schemas.microsoft.com/office/drawing/2014/main" id="{CA6A9167-2E29-D34D-9025-A6F11516D8D3}"/>
                    </a:ext>
                  </a:extLst>
                </p:cNvPr>
                <p:cNvSpPr/>
                <p:nvPr/>
              </p:nvSpPr>
              <p:spPr>
                <a:xfrm>
                  <a:off x="5552914" y="3717032"/>
                  <a:ext cx="236150" cy="1469554"/>
                </a:xfrm>
                <a:prstGeom prst="roundRect">
                  <a:avLst>
                    <a:gd name="adj" fmla="val 38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81" name="Abgerundetes Rechteck 80">
                  <a:extLst>
                    <a:ext uri="{FF2B5EF4-FFF2-40B4-BE49-F238E27FC236}">
                      <a16:creationId xmlns:a16="http://schemas.microsoft.com/office/drawing/2014/main" id="{E5FCE111-62DC-E94F-8886-8819715AB651}"/>
                    </a:ext>
                  </a:extLst>
                </p:cNvPr>
                <p:cNvSpPr/>
                <p:nvPr/>
              </p:nvSpPr>
              <p:spPr>
                <a:xfrm>
                  <a:off x="5220072" y="2921745"/>
                  <a:ext cx="568992" cy="115532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82" name="Abgerundetes Rechteck 81">
                  <a:extLst>
                    <a:ext uri="{FF2B5EF4-FFF2-40B4-BE49-F238E27FC236}">
                      <a16:creationId xmlns:a16="http://schemas.microsoft.com/office/drawing/2014/main" id="{723A85DB-88FB-C84D-9EE4-2997DEE4C363}"/>
                    </a:ext>
                  </a:extLst>
                </p:cNvPr>
                <p:cNvSpPr/>
                <p:nvPr/>
              </p:nvSpPr>
              <p:spPr>
                <a:xfrm>
                  <a:off x="5219930" y="3717032"/>
                  <a:ext cx="247978" cy="1469554"/>
                </a:xfrm>
                <a:prstGeom prst="roundRect">
                  <a:avLst>
                    <a:gd name="adj" fmla="val 38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grpSp>
        <p:grpSp>
          <p:nvGrpSpPr>
            <p:cNvPr id="42" name="Gruppieren 13">
              <a:extLst>
                <a:ext uri="{FF2B5EF4-FFF2-40B4-BE49-F238E27FC236}">
                  <a16:creationId xmlns:a16="http://schemas.microsoft.com/office/drawing/2014/main" id="{CFCC4AEC-52CD-EC48-AC69-318B921820BE}"/>
                </a:ext>
              </a:extLst>
            </p:cNvPr>
            <p:cNvGrpSpPr>
              <a:grpSpLocks/>
            </p:cNvGrpSpPr>
            <p:nvPr/>
          </p:nvGrpSpPr>
          <p:grpSpPr bwMode="auto">
            <a:xfrm>
              <a:off x="5254919" y="3922911"/>
              <a:ext cx="471041" cy="466597"/>
              <a:chOff x="5004048" y="2636912"/>
              <a:chExt cx="792088" cy="1737913"/>
            </a:xfrm>
          </p:grpSpPr>
          <p:sp>
            <p:nvSpPr>
              <p:cNvPr id="74" name="Line 27">
                <a:extLst>
                  <a:ext uri="{FF2B5EF4-FFF2-40B4-BE49-F238E27FC236}">
                    <a16:creationId xmlns:a16="http://schemas.microsoft.com/office/drawing/2014/main" id="{64F5B87A-2D64-5548-A8F9-B6CC6CAAFF47}"/>
                  </a:ext>
                </a:extLst>
              </p:cNvPr>
              <p:cNvSpPr>
                <a:spLocks noChangeShapeType="1"/>
              </p:cNvSpPr>
              <p:nvPr/>
            </p:nvSpPr>
            <p:spPr bwMode="auto">
              <a:xfrm>
                <a:off x="5021630" y="3505869"/>
                <a:ext cx="774506" cy="0"/>
              </a:xfrm>
              <a:prstGeom prst="line">
                <a:avLst/>
              </a:prstGeom>
              <a:noFill/>
              <a:ln w="38100">
                <a:solidFill>
                  <a:schemeClr val="bg1">
                    <a:lumMod val="50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75" name="Line 27">
                <a:extLst>
                  <a:ext uri="{FF2B5EF4-FFF2-40B4-BE49-F238E27FC236}">
                    <a16:creationId xmlns:a16="http://schemas.microsoft.com/office/drawing/2014/main" id="{55708BB7-9A22-2E4E-B3C0-7515393A4A72}"/>
                  </a:ext>
                </a:extLst>
              </p:cNvPr>
              <p:cNvSpPr>
                <a:spLocks noChangeShapeType="1"/>
              </p:cNvSpPr>
              <p:nvPr/>
            </p:nvSpPr>
            <p:spPr bwMode="auto">
              <a:xfrm>
                <a:off x="5021630" y="3800717"/>
                <a:ext cx="774506" cy="574108"/>
              </a:xfrm>
              <a:prstGeom prst="line">
                <a:avLst/>
              </a:prstGeom>
              <a:noFill/>
              <a:ln w="38100">
                <a:solidFill>
                  <a:schemeClr val="bg1">
                    <a:lumMod val="50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76" name="Line 27">
                <a:extLst>
                  <a:ext uri="{FF2B5EF4-FFF2-40B4-BE49-F238E27FC236}">
                    <a16:creationId xmlns:a16="http://schemas.microsoft.com/office/drawing/2014/main" id="{611FEE9C-C05B-4044-9BCA-A14726AADFAA}"/>
                  </a:ext>
                </a:extLst>
              </p:cNvPr>
              <p:cNvSpPr>
                <a:spLocks noChangeShapeType="1"/>
              </p:cNvSpPr>
              <p:nvPr/>
            </p:nvSpPr>
            <p:spPr bwMode="auto">
              <a:xfrm flipV="1">
                <a:off x="5004048" y="2636912"/>
                <a:ext cx="774506" cy="574108"/>
              </a:xfrm>
              <a:prstGeom prst="line">
                <a:avLst/>
              </a:prstGeom>
              <a:noFill/>
              <a:ln w="38100">
                <a:solidFill>
                  <a:schemeClr val="bg1">
                    <a:lumMod val="50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43" name="Gruppieren 17">
              <a:extLst>
                <a:ext uri="{FF2B5EF4-FFF2-40B4-BE49-F238E27FC236}">
                  <a16:creationId xmlns:a16="http://schemas.microsoft.com/office/drawing/2014/main" id="{EB19D968-5E4C-2C48-B2DE-C41D96030F11}"/>
                </a:ext>
              </a:extLst>
            </p:cNvPr>
            <p:cNvGrpSpPr>
              <a:grpSpLocks/>
            </p:cNvGrpSpPr>
            <p:nvPr/>
          </p:nvGrpSpPr>
          <p:grpSpPr bwMode="auto">
            <a:xfrm>
              <a:off x="5775543" y="3542669"/>
              <a:ext cx="520624" cy="1227080"/>
              <a:chOff x="6516216" y="810711"/>
              <a:chExt cx="1512168" cy="4570451"/>
            </a:xfrm>
            <a:solidFill>
              <a:schemeClr val="bg1">
                <a:lumMod val="50000"/>
              </a:schemeClr>
            </a:solidFill>
          </p:grpSpPr>
          <p:grpSp>
            <p:nvGrpSpPr>
              <p:cNvPr id="44" name="Gruppieren 43">
                <a:extLst>
                  <a:ext uri="{FF2B5EF4-FFF2-40B4-BE49-F238E27FC236}">
                    <a16:creationId xmlns:a16="http://schemas.microsoft.com/office/drawing/2014/main" id="{0C297FF3-B739-8246-9166-76EC09AD4EE9}"/>
                  </a:ext>
                </a:extLst>
              </p:cNvPr>
              <p:cNvGrpSpPr/>
              <p:nvPr/>
            </p:nvGrpSpPr>
            <p:grpSpPr>
              <a:xfrm>
                <a:off x="7356788" y="2191863"/>
                <a:ext cx="671596" cy="1808146"/>
                <a:chOff x="5064610" y="2492896"/>
                <a:chExt cx="1010208" cy="2719795"/>
              </a:xfrm>
              <a:grpFill/>
            </p:grpSpPr>
            <p:grpSp>
              <p:nvGrpSpPr>
                <p:cNvPr id="65" name="Gruppieren 64">
                  <a:extLst>
                    <a:ext uri="{FF2B5EF4-FFF2-40B4-BE49-F238E27FC236}">
                      <a16:creationId xmlns:a16="http://schemas.microsoft.com/office/drawing/2014/main" id="{F12CF0DA-541F-CE40-87E8-F103A15C72E1}"/>
                    </a:ext>
                  </a:extLst>
                </p:cNvPr>
                <p:cNvGrpSpPr/>
                <p:nvPr/>
              </p:nvGrpSpPr>
              <p:grpSpPr>
                <a:xfrm>
                  <a:off x="5064610" y="2924944"/>
                  <a:ext cx="1010208" cy="1027688"/>
                  <a:chOff x="5004048" y="2921746"/>
                  <a:chExt cx="931912" cy="1027688"/>
                </a:xfrm>
                <a:grpFill/>
              </p:grpSpPr>
              <p:sp>
                <p:nvSpPr>
                  <p:cNvPr id="71" name="Abgerundetes Rechteck 70">
                    <a:extLst>
                      <a:ext uri="{FF2B5EF4-FFF2-40B4-BE49-F238E27FC236}">
                        <a16:creationId xmlns:a16="http://schemas.microsoft.com/office/drawing/2014/main" id="{FC88F1D0-90F5-4945-839F-94EC341A5116}"/>
                      </a:ext>
                    </a:extLst>
                  </p:cNvPr>
                  <p:cNvSpPr/>
                  <p:nvPr/>
                </p:nvSpPr>
                <p:spPr>
                  <a:xfrm>
                    <a:off x="5012432" y="2921746"/>
                    <a:ext cx="923528" cy="29123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72" name="Abgerundetes Rechteck 71">
                    <a:extLst>
                      <a:ext uri="{FF2B5EF4-FFF2-40B4-BE49-F238E27FC236}">
                        <a16:creationId xmlns:a16="http://schemas.microsoft.com/office/drawing/2014/main" id="{8B1419B2-EA9A-F54A-AE64-29F764C3657D}"/>
                      </a:ext>
                    </a:extLst>
                  </p:cNvPr>
                  <p:cNvSpPr/>
                  <p:nvPr/>
                </p:nvSpPr>
                <p:spPr>
                  <a:xfrm>
                    <a:off x="5004048" y="2967515"/>
                    <a:ext cx="152400" cy="9819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73" name="Abgerundetes Rechteck 72">
                    <a:extLst>
                      <a:ext uri="{FF2B5EF4-FFF2-40B4-BE49-F238E27FC236}">
                        <a16:creationId xmlns:a16="http://schemas.microsoft.com/office/drawing/2014/main" id="{6279A3E1-F875-3E4F-8843-0F98B960C18E}"/>
                      </a:ext>
                    </a:extLst>
                  </p:cNvPr>
                  <p:cNvSpPr/>
                  <p:nvPr/>
                </p:nvSpPr>
                <p:spPr>
                  <a:xfrm>
                    <a:off x="5791160" y="2967514"/>
                    <a:ext cx="144800" cy="9819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sp>
              <p:nvSpPr>
                <p:cNvPr id="66" name="Ellipse 40">
                  <a:extLst>
                    <a:ext uri="{FF2B5EF4-FFF2-40B4-BE49-F238E27FC236}">
                      <a16:creationId xmlns:a16="http://schemas.microsoft.com/office/drawing/2014/main" id="{76B719C9-F72E-D841-A970-4A1EB63FAA67}"/>
                    </a:ext>
                  </a:extLst>
                </p:cNvPr>
                <p:cNvSpPr/>
                <p:nvPr/>
              </p:nvSpPr>
              <p:spPr>
                <a:xfrm>
                  <a:off x="5353690" y="2492896"/>
                  <a:ext cx="432048" cy="4320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nvGrpSpPr>
                <p:cNvPr id="67" name="Gruppieren 66">
                  <a:extLst>
                    <a:ext uri="{FF2B5EF4-FFF2-40B4-BE49-F238E27FC236}">
                      <a16:creationId xmlns:a16="http://schemas.microsoft.com/office/drawing/2014/main" id="{45678F45-0F6E-A841-9C2D-C1FAB4AFD057}"/>
                    </a:ext>
                  </a:extLst>
                </p:cNvPr>
                <p:cNvGrpSpPr/>
                <p:nvPr/>
              </p:nvGrpSpPr>
              <p:grpSpPr>
                <a:xfrm>
                  <a:off x="5285147" y="2947850"/>
                  <a:ext cx="569134" cy="2264841"/>
                  <a:chOff x="5219930" y="2921745"/>
                  <a:chExt cx="569134" cy="2264841"/>
                </a:xfrm>
                <a:grpFill/>
              </p:grpSpPr>
              <p:sp>
                <p:nvSpPr>
                  <p:cNvPr id="68" name="Abgerundetes Rechteck 67">
                    <a:extLst>
                      <a:ext uri="{FF2B5EF4-FFF2-40B4-BE49-F238E27FC236}">
                        <a16:creationId xmlns:a16="http://schemas.microsoft.com/office/drawing/2014/main" id="{B70B91CC-1035-2542-9373-9FC1AEB7C41A}"/>
                      </a:ext>
                    </a:extLst>
                  </p:cNvPr>
                  <p:cNvSpPr/>
                  <p:nvPr/>
                </p:nvSpPr>
                <p:spPr>
                  <a:xfrm>
                    <a:off x="5552914" y="3717032"/>
                    <a:ext cx="236150" cy="1469554"/>
                  </a:xfrm>
                  <a:prstGeom prst="roundRect">
                    <a:avLst>
                      <a:gd name="adj" fmla="val 38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69" name="Abgerundetes Rechteck 68">
                    <a:extLst>
                      <a:ext uri="{FF2B5EF4-FFF2-40B4-BE49-F238E27FC236}">
                        <a16:creationId xmlns:a16="http://schemas.microsoft.com/office/drawing/2014/main" id="{4ACBFBA5-E2BA-B844-930A-41FA3AA942E8}"/>
                      </a:ext>
                    </a:extLst>
                  </p:cNvPr>
                  <p:cNvSpPr/>
                  <p:nvPr/>
                </p:nvSpPr>
                <p:spPr>
                  <a:xfrm>
                    <a:off x="5220072" y="2921745"/>
                    <a:ext cx="568992" cy="115532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70" name="Abgerundetes Rechteck 69">
                    <a:extLst>
                      <a:ext uri="{FF2B5EF4-FFF2-40B4-BE49-F238E27FC236}">
                        <a16:creationId xmlns:a16="http://schemas.microsoft.com/office/drawing/2014/main" id="{7C26EFAC-A9DD-E140-9B86-63078EF883E6}"/>
                      </a:ext>
                    </a:extLst>
                  </p:cNvPr>
                  <p:cNvSpPr/>
                  <p:nvPr/>
                </p:nvSpPr>
                <p:spPr>
                  <a:xfrm>
                    <a:off x="5219930" y="3717032"/>
                    <a:ext cx="247978" cy="1469554"/>
                  </a:xfrm>
                  <a:prstGeom prst="roundRect">
                    <a:avLst>
                      <a:gd name="adj" fmla="val 38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grpSp>
          <p:grpSp>
            <p:nvGrpSpPr>
              <p:cNvPr id="45" name="Gruppieren 44">
                <a:extLst>
                  <a:ext uri="{FF2B5EF4-FFF2-40B4-BE49-F238E27FC236}">
                    <a16:creationId xmlns:a16="http://schemas.microsoft.com/office/drawing/2014/main" id="{D52CD4D1-E3A5-7040-9B5B-5F9A40C23FC0}"/>
                  </a:ext>
                </a:extLst>
              </p:cNvPr>
              <p:cNvGrpSpPr/>
              <p:nvPr/>
            </p:nvGrpSpPr>
            <p:grpSpPr>
              <a:xfrm>
                <a:off x="6516216" y="3573016"/>
                <a:ext cx="671596" cy="1808146"/>
                <a:chOff x="5064610" y="2492896"/>
                <a:chExt cx="1010208" cy="2719795"/>
              </a:xfrm>
              <a:grpFill/>
            </p:grpSpPr>
            <p:grpSp>
              <p:nvGrpSpPr>
                <p:cNvPr id="56" name="Gruppieren 55">
                  <a:extLst>
                    <a:ext uri="{FF2B5EF4-FFF2-40B4-BE49-F238E27FC236}">
                      <a16:creationId xmlns:a16="http://schemas.microsoft.com/office/drawing/2014/main" id="{11683172-5272-F940-9DD8-98625BE67878}"/>
                    </a:ext>
                  </a:extLst>
                </p:cNvPr>
                <p:cNvGrpSpPr/>
                <p:nvPr/>
              </p:nvGrpSpPr>
              <p:grpSpPr>
                <a:xfrm>
                  <a:off x="5064610" y="2924944"/>
                  <a:ext cx="1010208" cy="1027688"/>
                  <a:chOff x="5004048" y="2921746"/>
                  <a:chExt cx="931912" cy="1027688"/>
                </a:xfrm>
                <a:grpFill/>
              </p:grpSpPr>
              <p:sp>
                <p:nvSpPr>
                  <p:cNvPr id="62" name="Abgerundetes Rechteck 61">
                    <a:extLst>
                      <a:ext uri="{FF2B5EF4-FFF2-40B4-BE49-F238E27FC236}">
                        <a16:creationId xmlns:a16="http://schemas.microsoft.com/office/drawing/2014/main" id="{CD0D7DD1-A83A-2E44-8F03-4847BDB0EEE7}"/>
                      </a:ext>
                    </a:extLst>
                  </p:cNvPr>
                  <p:cNvSpPr/>
                  <p:nvPr/>
                </p:nvSpPr>
                <p:spPr>
                  <a:xfrm>
                    <a:off x="5012432" y="2921746"/>
                    <a:ext cx="923528" cy="29123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63" name="Abgerundetes Rechteck 62">
                    <a:extLst>
                      <a:ext uri="{FF2B5EF4-FFF2-40B4-BE49-F238E27FC236}">
                        <a16:creationId xmlns:a16="http://schemas.microsoft.com/office/drawing/2014/main" id="{16F6965C-F133-E241-B998-0A19D8297D97}"/>
                      </a:ext>
                    </a:extLst>
                  </p:cNvPr>
                  <p:cNvSpPr/>
                  <p:nvPr/>
                </p:nvSpPr>
                <p:spPr>
                  <a:xfrm>
                    <a:off x="5004048" y="2967515"/>
                    <a:ext cx="152400" cy="9819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64" name="Abgerundetes Rechteck 63">
                    <a:extLst>
                      <a:ext uri="{FF2B5EF4-FFF2-40B4-BE49-F238E27FC236}">
                        <a16:creationId xmlns:a16="http://schemas.microsoft.com/office/drawing/2014/main" id="{41C9E9A9-70E1-5447-A7D3-B51856491DA7}"/>
                      </a:ext>
                    </a:extLst>
                  </p:cNvPr>
                  <p:cNvSpPr/>
                  <p:nvPr/>
                </p:nvSpPr>
                <p:spPr>
                  <a:xfrm>
                    <a:off x="5791160" y="2967514"/>
                    <a:ext cx="144800" cy="9819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sp>
              <p:nvSpPr>
                <p:cNvPr id="57" name="Ellipse 31">
                  <a:extLst>
                    <a:ext uri="{FF2B5EF4-FFF2-40B4-BE49-F238E27FC236}">
                      <a16:creationId xmlns:a16="http://schemas.microsoft.com/office/drawing/2014/main" id="{7680B35F-782A-B74D-8323-0FF9D2F9830E}"/>
                    </a:ext>
                  </a:extLst>
                </p:cNvPr>
                <p:cNvSpPr/>
                <p:nvPr/>
              </p:nvSpPr>
              <p:spPr>
                <a:xfrm>
                  <a:off x="5353690" y="2492896"/>
                  <a:ext cx="432048" cy="4320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nvGrpSpPr>
                <p:cNvPr id="58" name="Gruppieren 57">
                  <a:extLst>
                    <a:ext uri="{FF2B5EF4-FFF2-40B4-BE49-F238E27FC236}">
                      <a16:creationId xmlns:a16="http://schemas.microsoft.com/office/drawing/2014/main" id="{6EB1F720-3DD1-174D-84B9-7AE12EE6BE09}"/>
                    </a:ext>
                  </a:extLst>
                </p:cNvPr>
                <p:cNvGrpSpPr/>
                <p:nvPr/>
              </p:nvGrpSpPr>
              <p:grpSpPr>
                <a:xfrm>
                  <a:off x="5285147" y="2947850"/>
                  <a:ext cx="569134" cy="2264841"/>
                  <a:chOff x="5219930" y="2921745"/>
                  <a:chExt cx="569134" cy="2264841"/>
                </a:xfrm>
                <a:grpFill/>
              </p:grpSpPr>
              <p:sp>
                <p:nvSpPr>
                  <p:cNvPr id="59" name="Abgerundetes Rechteck 58">
                    <a:extLst>
                      <a:ext uri="{FF2B5EF4-FFF2-40B4-BE49-F238E27FC236}">
                        <a16:creationId xmlns:a16="http://schemas.microsoft.com/office/drawing/2014/main" id="{391882DD-55C6-5149-B168-52967DA3F458}"/>
                      </a:ext>
                    </a:extLst>
                  </p:cNvPr>
                  <p:cNvSpPr/>
                  <p:nvPr/>
                </p:nvSpPr>
                <p:spPr>
                  <a:xfrm>
                    <a:off x="5552914" y="3717032"/>
                    <a:ext cx="236150" cy="1469554"/>
                  </a:xfrm>
                  <a:prstGeom prst="roundRect">
                    <a:avLst>
                      <a:gd name="adj" fmla="val 38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60" name="Abgerundetes Rechteck 59">
                    <a:extLst>
                      <a:ext uri="{FF2B5EF4-FFF2-40B4-BE49-F238E27FC236}">
                        <a16:creationId xmlns:a16="http://schemas.microsoft.com/office/drawing/2014/main" id="{136B7086-71AD-834E-B42D-E39A0A78F326}"/>
                      </a:ext>
                    </a:extLst>
                  </p:cNvPr>
                  <p:cNvSpPr/>
                  <p:nvPr/>
                </p:nvSpPr>
                <p:spPr>
                  <a:xfrm>
                    <a:off x="5220072" y="2921745"/>
                    <a:ext cx="568992" cy="115532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61" name="Abgerundetes Rechteck 60">
                    <a:extLst>
                      <a:ext uri="{FF2B5EF4-FFF2-40B4-BE49-F238E27FC236}">
                        <a16:creationId xmlns:a16="http://schemas.microsoft.com/office/drawing/2014/main" id="{AFDC6CF4-0D42-3746-BE05-538DB2AB614E}"/>
                      </a:ext>
                    </a:extLst>
                  </p:cNvPr>
                  <p:cNvSpPr/>
                  <p:nvPr/>
                </p:nvSpPr>
                <p:spPr>
                  <a:xfrm>
                    <a:off x="5219930" y="3717032"/>
                    <a:ext cx="247978" cy="1469554"/>
                  </a:xfrm>
                  <a:prstGeom prst="roundRect">
                    <a:avLst>
                      <a:gd name="adj" fmla="val 38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grpSp>
          <p:grpSp>
            <p:nvGrpSpPr>
              <p:cNvPr id="46" name="Gruppieren 45">
                <a:extLst>
                  <a:ext uri="{FF2B5EF4-FFF2-40B4-BE49-F238E27FC236}">
                    <a16:creationId xmlns:a16="http://schemas.microsoft.com/office/drawing/2014/main" id="{6F74DDE8-45D8-E047-99CF-0751B8AFEAF1}"/>
                  </a:ext>
                </a:extLst>
              </p:cNvPr>
              <p:cNvGrpSpPr/>
              <p:nvPr/>
            </p:nvGrpSpPr>
            <p:grpSpPr>
              <a:xfrm>
                <a:off x="6516216" y="810711"/>
                <a:ext cx="671596" cy="1808146"/>
                <a:chOff x="5064610" y="2492896"/>
                <a:chExt cx="1010208" cy="2719795"/>
              </a:xfrm>
              <a:grpFill/>
            </p:grpSpPr>
            <p:grpSp>
              <p:nvGrpSpPr>
                <p:cNvPr id="47" name="Gruppieren 46">
                  <a:extLst>
                    <a:ext uri="{FF2B5EF4-FFF2-40B4-BE49-F238E27FC236}">
                      <a16:creationId xmlns:a16="http://schemas.microsoft.com/office/drawing/2014/main" id="{B1AF4D70-544F-7D41-ABBE-3B7838F5B5BB}"/>
                    </a:ext>
                  </a:extLst>
                </p:cNvPr>
                <p:cNvGrpSpPr/>
                <p:nvPr/>
              </p:nvGrpSpPr>
              <p:grpSpPr>
                <a:xfrm>
                  <a:off x="5064610" y="2924944"/>
                  <a:ext cx="1010208" cy="1027688"/>
                  <a:chOff x="5004048" y="2921746"/>
                  <a:chExt cx="931912" cy="1027688"/>
                </a:xfrm>
                <a:grpFill/>
              </p:grpSpPr>
              <p:sp>
                <p:nvSpPr>
                  <p:cNvPr id="53" name="Abgerundetes Rechteck 52">
                    <a:extLst>
                      <a:ext uri="{FF2B5EF4-FFF2-40B4-BE49-F238E27FC236}">
                        <a16:creationId xmlns:a16="http://schemas.microsoft.com/office/drawing/2014/main" id="{BDA7F31B-B88C-534E-B6F5-1F19EFEA5EAF}"/>
                      </a:ext>
                    </a:extLst>
                  </p:cNvPr>
                  <p:cNvSpPr/>
                  <p:nvPr/>
                </p:nvSpPr>
                <p:spPr>
                  <a:xfrm>
                    <a:off x="5012432" y="2921746"/>
                    <a:ext cx="923528" cy="29123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54" name="Abgerundetes Rechteck 53">
                    <a:extLst>
                      <a:ext uri="{FF2B5EF4-FFF2-40B4-BE49-F238E27FC236}">
                        <a16:creationId xmlns:a16="http://schemas.microsoft.com/office/drawing/2014/main" id="{134F78A0-2D59-3C4E-AC78-91BC9A95D412}"/>
                      </a:ext>
                    </a:extLst>
                  </p:cNvPr>
                  <p:cNvSpPr/>
                  <p:nvPr/>
                </p:nvSpPr>
                <p:spPr>
                  <a:xfrm>
                    <a:off x="5004048" y="2967515"/>
                    <a:ext cx="152400" cy="9819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55" name="Abgerundetes Rechteck 54">
                    <a:extLst>
                      <a:ext uri="{FF2B5EF4-FFF2-40B4-BE49-F238E27FC236}">
                        <a16:creationId xmlns:a16="http://schemas.microsoft.com/office/drawing/2014/main" id="{A91978E2-9C04-A94E-9391-6B9C5FACBDC2}"/>
                      </a:ext>
                    </a:extLst>
                  </p:cNvPr>
                  <p:cNvSpPr/>
                  <p:nvPr/>
                </p:nvSpPr>
                <p:spPr>
                  <a:xfrm>
                    <a:off x="5791160" y="2967514"/>
                    <a:ext cx="144800" cy="9819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sp>
              <p:nvSpPr>
                <p:cNvPr id="48" name="Ellipse 22">
                  <a:extLst>
                    <a:ext uri="{FF2B5EF4-FFF2-40B4-BE49-F238E27FC236}">
                      <a16:creationId xmlns:a16="http://schemas.microsoft.com/office/drawing/2014/main" id="{0089DCA2-398F-D84F-A305-0984D90C02F6}"/>
                    </a:ext>
                  </a:extLst>
                </p:cNvPr>
                <p:cNvSpPr/>
                <p:nvPr/>
              </p:nvSpPr>
              <p:spPr>
                <a:xfrm>
                  <a:off x="5353690" y="2492896"/>
                  <a:ext cx="432048" cy="4320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nvGrpSpPr>
                <p:cNvPr id="49" name="Gruppieren 48">
                  <a:extLst>
                    <a:ext uri="{FF2B5EF4-FFF2-40B4-BE49-F238E27FC236}">
                      <a16:creationId xmlns:a16="http://schemas.microsoft.com/office/drawing/2014/main" id="{365B0F77-0DDB-C04E-915B-2DBF7BD71242}"/>
                    </a:ext>
                  </a:extLst>
                </p:cNvPr>
                <p:cNvGrpSpPr/>
                <p:nvPr/>
              </p:nvGrpSpPr>
              <p:grpSpPr>
                <a:xfrm>
                  <a:off x="5285147" y="2947850"/>
                  <a:ext cx="569134" cy="2264841"/>
                  <a:chOff x="5219930" y="2921745"/>
                  <a:chExt cx="569134" cy="2264841"/>
                </a:xfrm>
                <a:grpFill/>
              </p:grpSpPr>
              <p:sp>
                <p:nvSpPr>
                  <p:cNvPr id="50" name="Abgerundetes Rechteck 49">
                    <a:extLst>
                      <a:ext uri="{FF2B5EF4-FFF2-40B4-BE49-F238E27FC236}">
                        <a16:creationId xmlns:a16="http://schemas.microsoft.com/office/drawing/2014/main" id="{8044D60F-6D74-1C44-9787-A7371740AF77}"/>
                      </a:ext>
                    </a:extLst>
                  </p:cNvPr>
                  <p:cNvSpPr/>
                  <p:nvPr/>
                </p:nvSpPr>
                <p:spPr>
                  <a:xfrm>
                    <a:off x="5552914" y="3717032"/>
                    <a:ext cx="236150" cy="1469554"/>
                  </a:xfrm>
                  <a:prstGeom prst="roundRect">
                    <a:avLst>
                      <a:gd name="adj" fmla="val 38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51" name="Abgerundetes Rechteck 50">
                    <a:extLst>
                      <a:ext uri="{FF2B5EF4-FFF2-40B4-BE49-F238E27FC236}">
                        <a16:creationId xmlns:a16="http://schemas.microsoft.com/office/drawing/2014/main" id="{0E048CFE-3F82-5B41-8B4B-00EE6BE86EC0}"/>
                      </a:ext>
                    </a:extLst>
                  </p:cNvPr>
                  <p:cNvSpPr/>
                  <p:nvPr/>
                </p:nvSpPr>
                <p:spPr>
                  <a:xfrm>
                    <a:off x="5220072" y="2921745"/>
                    <a:ext cx="568992" cy="115532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52" name="Abgerundetes Rechteck 51">
                    <a:extLst>
                      <a:ext uri="{FF2B5EF4-FFF2-40B4-BE49-F238E27FC236}">
                        <a16:creationId xmlns:a16="http://schemas.microsoft.com/office/drawing/2014/main" id="{CC12E3E8-59C4-C848-8640-45DDCF77343A}"/>
                      </a:ext>
                    </a:extLst>
                  </p:cNvPr>
                  <p:cNvSpPr/>
                  <p:nvPr/>
                </p:nvSpPr>
                <p:spPr>
                  <a:xfrm>
                    <a:off x="5219930" y="3717032"/>
                    <a:ext cx="247978" cy="1469554"/>
                  </a:xfrm>
                  <a:prstGeom prst="roundRect">
                    <a:avLst>
                      <a:gd name="adj" fmla="val 38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grpSp>
        </p:grpSp>
      </p:grpSp>
      <p:grpSp>
        <p:nvGrpSpPr>
          <p:cNvPr id="5" name="Gruppieren 4">
            <a:extLst>
              <a:ext uri="{FF2B5EF4-FFF2-40B4-BE49-F238E27FC236}">
                <a16:creationId xmlns:a16="http://schemas.microsoft.com/office/drawing/2014/main" id="{845A05F1-43CF-D741-885B-A715D769F2C6}"/>
              </a:ext>
            </a:extLst>
          </p:cNvPr>
          <p:cNvGrpSpPr/>
          <p:nvPr/>
        </p:nvGrpSpPr>
        <p:grpSpPr>
          <a:xfrm>
            <a:off x="5160919" y="4558010"/>
            <a:ext cx="551453" cy="551453"/>
            <a:chOff x="5160919" y="4558010"/>
            <a:chExt cx="551453" cy="551453"/>
          </a:xfrm>
        </p:grpSpPr>
        <p:sp>
          <p:nvSpPr>
            <p:cNvPr id="97" name="Abgerundetes Rechteck 96">
              <a:extLst>
                <a:ext uri="{FF2B5EF4-FFF2-40B4-BE49-F238E27FC236}">
                  <a16:creationId xmlns:a16="http://schemas.microsoft.com/office/drawing/2014/main" id="{BF5CE615-2B73-A642-A448-6C937C695963}"/>
                </a:ext>
              </a:extLst>
            </p:cNvPr>
            <p:cNvSpPr/>
            <p:nvPr/>
          </p:nvSpPr>
          <p:spPr>
            <a:xfrm>
              <a:off x="5160919" y="4558010"/>
              <a:ext cx="551453" cy="551453"/>
            </a:xfrm>
            <a:prstGeom prst="roundRect">
              <a:avLst/>
            </a:prstGeom>
            <a:solidFill>
              <a:schemeClr val="bg1"/>
            </a:solid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8" name="Oval 97">
              <a:extLst>
                <a:ext uri="{FF2B5EF4-FFF2-40B4-BE49-F238E27FC236}">
                  <a16:creationId xmlns:a16="http://schemas.microsoft.com/office/drawing/2014/main" id="{BFDD5981-3C80-BB46-A7C9-993DB5814461}"/>
                </a:ext>
              </a:extLst>
            </p:cNvPr>
            <p:cNvSpPr/>
            <p:nvPr/>
          </p:nvSpPr>
          <p:spPr>
            <a:xfrm>
              <a:off x="5505338" y="4617078"/>
              <a:ext cx="143054" cy="14305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9" name="Oval 98">
              <a:extLst>
                <a:ext uri="{FF2B5EF4-FFF2-40B4-BE49-F238E27FC236}">
                  <a16:creationId xmlns:a16="http://schemas.microsoft.com/office/drawing/2014/main" id="{B3181014-BAFC-6C4A-8882-C5A21BBC6148}"/>
                </a:ext>
              </a:extLst>
            </p:cNvPr>
            <p:cNvSpPr/>
            <p:nvPr/>
          </p:nvSpPr>
          <p:spPr>
            <a:xfrm>
              <a:off x="5365118" y="4762209"/>
              <a:ext cx="143054" cy="14305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0" name="Oval 99">
              <a:extLst>
                <a:ext uri="{FF2B5EF4-FFF2-40B4-BE49-F238E27FC236}">
                  <a16:creationId xmlns:a16="http://schemas.microsoft.com/office/drawing/2014/main" id="{FE8A5CA3-2E7A-6D47-BEF0-14338EEFE90A}"/>
                </a:ext>
              </a:extLst>
            </p:cNvPr>
            <p:cNvSpPr/>
            <p:nvPr/>
          </p:nvSpPr>
          <p:spPr>
            <a:xfrm>
              <a:off x="5226865" y="4905264"/>
              <a:ext cx="143054" cy="14305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11" name="Gruppieren 110">
            <a:extLst>
              <a:ext uri="{FF2B5EF4-FFF2-40B4-BE49-F238E27FC236}">
                <a16:creationId xmlns:a16="http://schemas.microsoft.com/office/drawing/2014/main" id="{3237C6C3-1231-674E-8893-7DA03C8993AF}"/>
              </a:ext>
            </a:extLst>
          </p:cNvPr>
          <p:cNvGrpSpPr/>
          <p:nvPr/>
        </p:nvGrpSpPr>
        <p:grpSpPr>
          <a:xfrm>
            <a:off x="-1819310" y="3481669"/>
            <a:ext cx="533890" cy="533890"/>
            <a:chOff x="-1414992" y="4890678"/>
            <a:chExt cx="533890" cy="533890"/>
          </a:xfrm>
        </p:grpSpPr>
        <p:sp>
          <p:nvSpPr>
            <p:cNvPr id="112" name="Abgerundetes Rechteck 111">
              <a:extLst>
                <a:ext uri="{FF2B5EF4-FFF2-40B4-BE49-F238E27FC236}">
                  <a16:creationId xmlns:a16="http://schemas.microsoft.com/office/drawing/2014/main" id="{046DDE9A-8975-7841-BF0C-2729EF85F614}"/>
                </a:ext>
              </a:extLst>
            </p:cNvPr>
            <p:cNvSpPr/>
            <p:nvPr/>
          </p:nvSpPr>
          <p:spPr>
            <a:xfrm>
              <a:off x="-1414992" y="4890678"/>
              <a:ext cx="533890" cy="53389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3" name="Oval 112">
              <a:extLst>
                <a:ext uri="{FF2B5EF4-FFF2-40B4-BE49-F238E27FC236}">
                  <a16:creationId xmlns:a16="http://schemas.microsoft.com/office/drawing/2014/main" id="{0C5D6ADB-C4A1-9146-862D-4B60A14B1E4A}"/>
                </a:ext>
              </a:extLst>
            </p:cNvPr>
            <p:cNvSpPr/>
            <p:nvPr/>
          </p:nvSpPr>
          <p:spPr>
            <a:xfrm>
              <a:off x="-1217296" y="5088374"/>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14" name="Abgerundetes Rechteck 113">
            <a:extLst>
              <a:ext uri="{FF2B5EF4-FFF2-40B4-BE49-F238E27FC236}">
                <a16:creationId xmlns:a16="http://schemas.microsoft.com/office/drawing/2014/main" id="{0D9B9246-409C-0C42-8458-D577FEC14392}"/>
              </a:ext>
            </a:extLst>
          </p:cNvPr>
          <p:cNvSpPr/>
          <p:nvPr/>
        </p:nvSpPr>
        <p:spPr>
          <a:xfrm>
            <a:off x="148262" y="8159345"/>
            <a:ext cx="3470009" cy="1515596"/>
          </a:xfrm>
          <a:prstGeom prst="roundRect">
            <a:avLst>
              <a:gd name="adj" fmla="val 8882"/>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de-DE" sz="1100" dirty="0">
                <a:solidFill>
                  <a:schemeClr val="tx1"/>
                </a:solidFill>
              </a:rPr>
              <a:t>Example: you play with Rt=2.5, using D6-1 and start with two infected persons (two dice). </a:t>
            </a:r>
          </a:p>
        </p:txBody>
      </p:sp>
      <p:sp>
        <p:nvSpPr>
          <p:cNvPr id="115" name="Pfeil nach rechts 114">
            <a:extLst>
              <a:ext uri="{FF2B5EF4-FFF2-40B4-BE49-F238E27FC236}">
                <a16:creationId xmlns:a16="http://schemas.microsoft.com/office/drawing/2014/main" id="{6ADB8C13-EA71-3B44-92AA-4B399106193D}"/>
              </a:ext>
            </a:extLst>
          </p:cNvPr>
          <p:cNvSpPr/>
          <p:nvPr/>
        </p:nvSpPr>
        <p:spPr>
          <a:xfrm>
            <a:off x="1361768" y="9045371"/>
            <a:ext cx="201562" cy="1715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24" name="Gruppieren 123">
            <a:extLst>
              <a:ext uri="{FF2B5EF4-FFF2-40B4-BE49-F238E27FC236}">
                <a16:creationId xmlns:a16="http://schemas.microsoft.com/office/drawing/2014/main" id="{AB019065-704B-0D4C-84EC-5905686092FB}"/>
              </a:ext>
            </a:extLst>
          </p:cNvPr>
          <p:cNvGrpSpPr/>
          <p:nvPr/>
        </p:nvGrpSpPr>
        <p:grpSpPr>
          <a:xfrm>
            <a:off x="-1961167" y="4781373"/>
            <a:ext cx="533890" cy="533890"/>
            <a:chOff x="-1961167" y="4781373"/>
            <a:chExt cx="533890" cy="533890"/>
          </a:xfrm>
        </p:grpSpPr>
        <p:sp>
          <p:nvSpPr>
            <p:cNvPr id="117" name="Abgerundetes Rechteck 116">
              <a:extLst>
                <a:ext uri="{FF2B5EF4-FFF2-40B4-BE49-F238E27FC236}">
                  <a16:creationId xmlns:a16="http://schemas.microsoft.com/office/drawing/2014/main" id="{556B3242-602B-8C4D-9FA9-5FE4BF9FE19E}"/>
                </a:ext>
              </a:extLst>
            </p:cNvPr>
            <p:cNvSpPr/>
            <p:nvPr/>
          </p:nvSpPr>
          <p:spPr>
            <a:xfrm>
              <a:off x="-1961167" y="4781373"/>
              <a:ext cx="533890" cy="53389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8" name="Oval 117">
              <a:extLst>
                <a:ext uri="{FF2B5EF4-FFF2-40B4-BE49-F238E27FC236}">
                  <a16:creationId xmlns:a16="http://schemas.microsoft.com/office/drawing/2014/main" id="{FEDCF803-2636-5048-BBC4-50A2B4CD3757}"/>
                </a:ext>
              </a:extLst>
            </p:cNvPr>
            <p:cNvSpPr/>
            <p:nvPr/>
          </p:nvSpPr>
          <p:spPr>
            <a:xfrm>
              <a:off x="-1657213" y="4868056"/>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0" name="Oval 119">
              <a:extLst>
                <a:ext uri="{FF2B5EF4-FFF2-40B4-BE49-F238E27FC236}">
                  <a16:creationId xmlns:a16="http://schemas.microsoft.com/office/drawing/2014/main" id="{C9AD6FEA-087A-AF4F-B66D-3D815FD278F8}"/>
                </a:ext>
              </a:extLst>
            </p:cNvPr>
            <p:cNvSpPr/>
            <p:nvPr/>
          </p:nvSpPr>
          <p:spPr>
            <a:xfrm>
              <a:off x="-1867825" y="5088071"/>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37" name="Gruppieren 136">
            <a:extLst>
              <a:ext uri="{FF2B5EF4-FFF2-40B4-BE49-F238E27FC236}">
                <a16:creationId xmlns:a16="http://schemas.microsoft.com/office/drawing/2014/main" id="{AD5186D3-0999-804C-A862-ED68191D2C4D}"/>
              </a:ext>
            </a:extLst>
          </p:cNvPr>
          <p:cNvGrpSpPr/>
          <p:nvPr/>
        </p:nvGrpSpPr>
        <p:grpSpPr>
          <a:xfrm>
            <a:off x="808280" y="8717660"/>
            <a:ext cx="468153" cy="826927"/>
            <a:chOff x="238006" y="9038030"/>
            <a:chExt cx="468153" cy="826927"/>
          </a:xfrm>
        </p:grpSpPr>
        <p:grpSp>
          <p:nvGrpSpPr>
            <p:cNvPr id="26" name="Gruppieren 25">
              <a:extLst>
                <a:ext uri="{FF2B5EF4-FFF2-40B4-BE49-F238E27FC236}">
                  <a16:creationId xmlns:a16="http://schemas.microsoft.com/office/drawing/2014/main" id="{6E3F0480-0971-104E-A9DA-FE0234655AAB}"/>
                </a:ext>
              </a:extLst>
            </p:cNvPr>
            <p:cNvGrpSpPr>
              <a:grpSpLocks noChangeAspect="1"/>
            </p:cNvGrpSpPr>
            <p:nvPr/>
          </p:nvGrpSpPr>
          <p:grpSpPr>
            <a:xfrm>
              <a:off x="346159" y="9038030"/>
              <a:ext cx="360000" cy="360000"/>
              <a:chOff x="-1576109" y="2283500"/>
              <a:chExt cx="533890" cy="533890"/>
            </a:xfrm>
          </p:grpSpPr>
          <p:sp>
            <p:nvSpPr>
              <p:cNvPr id="27" name="Abgerundetes Rechteck 26">
                <a:extLst>
                  <a:ext uri="{FF2B5EF4-FFF2-40B4-BE49-F238E27FC236}">
                    <a16:creationId xmlns:a16="http://schemas.microsoft.com/office/drawing/2014/main" id="{FABE723F-AD57-3146-B67A-45BF6A424ACF}"/>
                  </a:ext>
                </a:extLst>
              </p:cNvPr>
              <p:cNvSpPr/>
              <p:nvPr/>
            </p:nvSpPr>
            <p:spPr>
              <a:xfrm>
                <a:off x="-1576109" y="2283500"/>
                <a:ext cx="533890" cy="53389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Oval 27">
                <a:extLst>
                  <a:ext uri="{FF2B5EF4-FFF2-40B4-BE49-F238E27FC236}">
                    <a16:creationId xmlns:a16="http://schemas.microsoft.com/office/drawing/2014/main" id="{F1DCD04D-EA37-D94C-A038-203426699BAF}"/>
                  </a:ext>
                </a:extLst>
              </p:cNvPr>
              <p:cNvSpPr/>
              <p:nvPr/>
            </p:nvSpPr>
            <p:spPr>
              <a:xfrm>
                <a:off x="-1242659" y="2340687"/>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Oval 28">
                <a:extLst>
                  <a:ext uri="{FF2B5EF4-FFF2-40B4-BE49-F238E27FC236}">
                    <a16:creationId xmlns:a16="http://schemas.microsoft.com/office/drawing/2014/main" id="{BC6E7F13-A109-C14B-B0FC-A3E79DC29D2D}"/>
                  </a:ext>
                </a:extLst>
              </p:cNvPr>
              <p:cNvSpPr/>
              <p:nvPr/>
            </p:nvSpPr>
            <p:spPr>
              <a:xfrm>
                <a:off x="-1378413" y="2481196"/>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Oval 29">
                <a:extLst>
                  <a:ext uri="{FF2B5EF4-FFF2-40B4-BE49-F238E27FC236}">
                    <a16:creationId xmlns:a16="http://schemas.microsoft.com/office/drawing/2014/main" id="{4566CFEC-40AF-EA45-83CE-C1DBA6F21263}"/>
                  </a:ext>
                </a:extLst>
              </p:cNvPr>
              <p:cNvSpPr/>
              <p:nvPr/>
            </p:nvSpPr>
            <p:spPr>
              <a:xfrm>
                <a:off x="-1512263" y="2619694"/>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25" name="Gruppieren 124">
              <a:extLst>
                <a:ext uri="{FF2B5EF4-FFF2-40B4-BE49-F238E27FC236}">
                  <a16:creationId xmlns:a16="http://schemas.microsoft.com/office/drawing/2014/main" id="{8A6B0F75-582B-0240-BD9D-CC052C2A3F1A}"/>
                </a:ext>
              </a:extLst>
            </p:cNvPr>
            <p:cNvGrpSpPr>
              <a:grpSpLocks noChangeAspect="1"/>
            </p:cNvGrpSpPr>
            <p:nvPr/>
          </p:nvGrpSpPr>
          <p:grpSpPr>
            <a:xfrm>
              <a:off x="238006" y="9504957"/>
              <a:ext cx="360000" cy="360000"/>
              <a:chOff x="-1961167" y="4781373"/>
              <a:chExt cx="533890" cy="533890"/>
            </a:xfrm>
          </p:grpSpPr>
          <p:sp>
            <p:nvSpPr>
              <p:cNvPr id="126" name="Abgerundetes Rechteck 125">
                <a:extLst>
                  <a:ext uri="{FF2B5EF4-FFF2-40B4-BE49-F238E27FC236}">
                    <a16:creationId xmlns:a16="http://schemas.microsoft.com/office/drawing/2014/main" id="{99690F61-F841-E04B-8F7A-1C690B8B3FC9}"/>
                  </a:ext>
                </a:extLst>
              </p:cNvPr>
              <p:cNvSpPr/>
              <p:nvPr/>
            </p:nvSpPr>
            <p:spPr>
              <a:xfrm>
                <a:off x="-1961167" y="4781373"/>
                <a:ext cx="533890" cy="53389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7" name="Oval 126">
                <a:extLst>
                  <a:ext uri="{FF2B5EF4-FFF2-40B4-BE49-F238E27FC236}">
                    <a16:creationId xmlns:a16="http://schemas.microsoft.com/office/drawing/2014/main" id="{67C44E2F-1EB9-8040-95E6-CECDB7E56A97}"/>
                  </a:ext>
                </a:extLst>
              </p:cNvPr>
              <p:cNvSpPr/>
              <p:nvPr/>
            </p:nvSpPr>
            <p:spPr>
              <a:xfrm>
                <a:off x="-1657213" y="4868056"/>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8" name="Oval 127">
                <a:extLst>
                  <a:ext uri="{FF2B5EF4-FFF2-40B4-BE49-F238E27FC236}">
                    <a16:creationId xmlns:a16="http://schemas.microsoft.com/office/drawing/2014/main" id="{D666F46E-B0F5-AE4D-A794-DFFC84DB963F}"/>
                  </a:ext>
                </a:extLst>
              </p:cNvPr>
              <p:cNvSpPr/>
              <p:nvPr/>
            </p:nvSpPr>
            <p:spPr>
              <a:xfrm>
                <a:off x="-1867825" y="5088071"/>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sp>
        <p:nvSpPr>
          <p:cNvPr id="129" name="Textfeld 128">
            <a:extLst>
              <a:ext uri="{FF2B5EF4-FFF2-40B4-BE49-F238E27FC236}">
                <a16:creationId xmlns:a16="http://schemas.microsoft.com/office/drawing/2014/main" id="{91EFB8EE-77D8-EC43-934B-E5ECA4059892}"/>
              </a:ext>
            </a:extLst>
          </p:cNvPr>
          <p:cNvSpPr txBox="1"/>
          <p:nvPr/>
        </p:nvSpPr>
        <p:spPr>
          <a:xfrm>
            <a:off x="1533833" y="8900291"/>
            <a:ext cx="201561" cy="461665"/>
          </a:xfrm>
          <a:prstGeom prst="rect">
            <a:avLst/>
          </a:prstGeom>
          <a:noFill/>
        </p:spPr>
        <p:txBody>
          <a:bodyPr wrap="square" rtlCol="0">
            <a:spAutoFit/>
          </a:bodyPr>
          <a:lstStyle/>
          <a:p>
            <a:r>
              <a:rPr lang="de-DE" sz="2400" dirty="0"/>
              <a:t>3</a:t>
            </a:r>
          </a:p>
        </p:txBody>
      </p:sp>
      <p:grpSp>
        <p:nvGrpSpPr>
          <p:cNvPr id="138" name="Gruppieren 137">
            <a:extLst>
              <a:ext uri="{FF2B5EF4-FFF2-40B4-BE49-F238E27FC236}">
                <a16:creationId xmlns:a16="http://schemas.microsoft.com/office/drawing/2014/main" id="{A1A2048B-40D9-154A-AAFB-CE7F32C1C764}"/>
              </a:ext>
            </a:extLst>
          </p:cNvPr>
          <p:cNvGrpSpPr/>
          <p:nvPr/>
        </p:nvGrpSpPr>
        <p:grpSpPr>
          <a:xfrm>
            <a:off x="2115420" y="8713051"/>
            <a:ext cx="850227" cy="836144"/>
            <a:chOff x="1847206" y="9055618"/>
            <a:chExt cx="850227" cy="836144"/>
          </a:xfrm>
        </p:grpSpPr>
        <p:grpSp>
          <p:nvGrpSpPr>
            <p:cNvPr id="110" name="Gruppieren 109">
              <a:extLst>
                <a:ext uri="{FF2B5EF4-FFF2-40B4-BE49-F238E27FC236}">
                  <a16:creationId xmlns:a16="http://schemas.microsoft.com/office/drawing/2014/main" id="{E7DA88BF-3471-DE48-9CEA-D54A46E72BCD}"/>
                </a:ext>
              </a:extLst>
            </p:cNvPr>
            <p:cNvGrpSpPr>
              <a:grpSpLocks noChangeAspect="1"/>
            </p:cNvGrpSpPr>
            <p:nvPr/>
          </p:nvGrpSpPr>
          <p:grpSpPr>
            <a:xfrm>
              <a:off x="1847206" y="9531762"/>
              <a:ext cx="360000" cy="360000"/>
              <a:chOff x="-1414992" y="4890678"/>
              <a:chExt cx="533890" cy="533890"/>
            </a:xfrm>
          </p:grpSpPr>
          <p:sp>
            <p:nvSpPr>
              <p:cNvPr id="32" name="Abgerundetes Rechteck 31">
                <a:extLst>
                  <a:ext uri="{FF2B5EF4-FFF2-40B4-BE49-F238E27FC236}">
                    <a16:creationId xmlns:a16="http://schemas.microsoft.com/office/drawing/2014/main" id="{9E39D08E-E086-014A-9CEB-969370A5D53D}"/>
                  </a:ext>
                </a:extLst>
              </p:cNvPr>
              <p:cNvSpPr/>
              <p:nvPr/>
            </p:nvSpPr>
            <p:spPr>
              <a:xfrm>
                <a:off x="-1414992" y="4890678"/>
                <a:ext cx="533890" cy="53389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Oval 33">
                <a:extLst>
                  <a:ext uri="{FF2B5EF4-FFF2-40B4-BE49-F238E27FC236}">
                    <a16:creationId xmlns:a16="http://schemas.microsoft.com/office/drawing/2014/main" id="{517BDB53-E20D-6645-80B6-6E606B2E02A1}"/>
                  </a:ext>
                </a:extLst>
              </p:cNvPr>
              <p:cNvSpPr/>
              <p:nvPr/>
            </p:nvSpPr>
            <p:spPr>
              <a:xfrm>
                <a:off x="-1217296" y="5088374"/>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01" name="Gruppieren 100">
              <a:extLst>
                <a:ext uri="{FF2B5EF4-FFF2-40B4-BE49-F238E27FC236}">
                  <a16:creationId xmlns:a16="http://schemas.microsoft.com/office/drawing/2014/main" id="{B4F12704-6CC3-D042-B927-22AF712ED588}"/>
                </a:ext>
              </a:extLst>
            </p:cNvPr>
            <p:cNvGrpSpPr>
              <a:grpSpLocks noChangeAspect="1"/>
            </p:cNvGrpSpPr>
            <p:nvPr/>
          </p:nvGrpSpPr>
          <p:grpSpPr>
            <a:xfrm>
              <a:off x="1894079" y="9055618"/>
              <a:ext cx="360000" cy="360000"/>
              <a:chOff x="-1281142" y="5803449"/>
              <a:chExt cx="533890" cy="533890"/>
            </a:xfrm>
          </p:grpSpPr>
          <p:sp>
            <p:nvSpPr>
              <p:cNvPr id="102" name="Abgerundetes Rechteck 101">
                <a:extLst>
                  <a:ext uri="{FF2B5EF4-FFF2-40B4-BE49-F238E27FC236}">
                    <a16:creationId xmlns:a16="http://schemas.microsoft.com/office/drawing/2014/main" id="{48B14CE1-0DB1-1140-AF35-6DB5C3012A93}"/>
                  </a:ext>
                </a:extLst>
              </p:cNvPr>
              <p:cNvSpPr/>
              <p:nvPr/>
            </p:nvSpPr>
            <p:spPr>
              <a:xfrm>
                <a:off x="-1281142" y="5803449"/>
                <a:ext cx="533890" cy="53389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3" name="Oval 102">
                <a:extLst>
                  <a:ext uri="{FF2B5EF4-FFF2-40B4-BE49-F238E27FC236}">
                    <a16:creationId xmlns:a16="http://schemas.microsoft.com/office/drawing/2014/main" id="{66345F63-27B3-C443-ADF9-1733BAB8D040}"/>
                  </a:ext>
                </a:extLst>
              </p:cNvPr>
              <p:cNvSpPr/>
              <p:nvPr/>
            </p:nvSpPr>
            <p:spPr>
              <a:xfrm>
                <a:off x="-947692" y="5860636"/>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4" name="Oval 103">
                <a:extLst>
                  <a:ext uri="{FF2B5EF4-FFF2-40B4-BE49-F238E27FC236}">
                    <a16:creationId xmlns:a16="http://schemas.microsoft.com/office/drawing/2014/main" id="{B0278CCF-1143-EF42-AC7D-624B7D012D11}"/>
                  </a:ext>
                </a:extLst>
              </p:cNvPr>
              <p:cNvSpPr/>
              <p:nvPr/>
            </p:nvSpPr>
            <p:spPr>
              <a:xfrm>
                <a:off x="-1083446" y="6001145"/>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5" name="Oval 104">
                <a:extLst>
                  <a:ext uri="{FF2B5EF4-FFF2-40B4-BE49-F238E27FC236}">
                    <a16:creationId xmlns:a16="http://schemas.microsoft.com/office/drawing/2014/main" id="{10DA809F-02CD-4B4C-9D51-5D4EAD05C449}"/>
                  </a:ext>
                </a:extLst>
              </p:cNvPr>
              <p:cNvSpPr/>
              <p:nvPr/>
            </p:nvSpPr>
            <p:spPr>
              <a:xfrm>
                <a:off x="-1217296" y="6139643"/>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06" name="Gruppieren 105">
                <a:extLst>
                  <a:ext uri="{FF2B5EF4-FFF2-40B4-BE49-F238E27FC236}">
                    <a16:creationId xmlns:a16="http://schemas.microsoft.com/office/drawing/2014/main" id="{6F4F225E-EAA6-C749-A3CB-EED4A2A1EFFC}"/>
                  </a:ext>
                </a:extLst>
              </p:cNvPr>
              <p:cNvGrpSpPr/>
              <p:nvPr/>
            </p:nvGrpSpPr>
            <p:grpSpPr>
              <a:xfrm flipH="1">
                <a:off x="-1222209" y="5855719"/>
                <a:ext cx="417934" cy="417505"/>
                <a:chOff x="-1222209" y="5855719"/>
                <a:chExt cx="417934" cy="417505"/>
              </a:xfrm>
            </p:grpSpPr>
            <p:sp>
              <p:nvSpPr>
                <p:cNvPr id="107" name="Oval 106">
                  <a:extLst>
                    <a:ext uri="{FF2B5EF4-FFF2-40B4-BE49-F238E27FC236}">
                      <a16:creationId xmlns:a16="http://schemas.microsoft.com/office/drawing/2014/main" id="{4D68E96D-1476-094B-8B97-39251CE3D7AF}"/>
                    </a:ext>
                  </a:extLst>
                </p:cNvPr>
                <p:cNvSpPr/>
                <p:nvPr/>
              </p:nvSpPr>
              <p:spPr>
                <a:xfrm>
                  <a:off x="-942773" y="5855719"/>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8" name="Oval 107">
                  <a:extLst>
                    <a:ext uri="{FF2B5EF4-FFF2-40B4-BE49-F238E27FC236}">
                      <a16:creationId xmlns:a16="http://schemas.microsoft.com/office/drawing/2014/main" id="{FA049F95-E1EE-A24D-BFE3-47279275382B}"/>
                    </a:ext>
                  </a:extLst>
                </p:cNvPr>
                <p:cNvSpPr/>
                <p:nvPr/>
              </p:nvSpPr>
              <p:spPr>
                <a:xfrm>
                  <a:off x="-1222209" y="6134726"/>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grpSp>
          <p:nvGrpSpPr>
            <p:cNvPr id="130" name="Gruppieren 129">
              <a:extLst>
                <a:ext uri="{FF2B5EF4-FFF2-40B4-BE49-F238E27FC236}">
                  <a16:creationId xmlns:a16="http://schemas.microsoft.com/office/drawing/2014/main" id="{8B27495E-B737-D542-B6B3-E5DBA1B427A7}"/>
                </a:ext>
              </a:extLst>
            </p:cNvPr>
            <p:cNvGrpSpPr>
              <a:grpSpLocks noChangeAspect="1"/>
            </p:cNvGrpSpPr>
            <p:nvPr/>
          </p:nvGrpSpPr>
          <p:grpSpPr>
            <a:xfrm>
              <a:off x="2337433" y="9318324"/>
              <a:ext cx="360000" cy="360000"/>
              <a:chOff x="-1576109" y="2283500"/>
              <a:chExt cx="533890" cy="533890"/>
            </a:xfrm>
          </p:grpSpPr>
          <p:sp>
            <p:nvSpPr>
              <p:cNvPr id="131" name="Abgerundetes Rechteck 130">
                <a:extLst>
                  <a:ext uri="{FF2B5EF4-FFF2-40B4-BE49-F238E27FC236}">
                    <a16:creationId xmlns:a16="http://schemas.microsoft.com/office/drawing/2014/main" id="{53F1BFB4-F144-1E46-9AA9-CF56827DADC9}"/>
                  </a:ext>
                </a:extLst>
              </p:cNvPr>
              <p:cNvSpPr/>
              <p:nvPr/>
            </p:nvSpPr>
            <p:spPr>
              <a:xfrm>
                <a:off x="-1576109" y="2283500"/>
                <a:ext cx="533890" cy="53389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2" name="Oval 131">
                <a:extLst>
                  <a:ext uri="{FF2B5EF4-FFF2-40B4-BE49-F238E27FC236}">
                    <a16:creationId xmlns:a16="http://schemas.microsoft.com/office/drawing/2014/main" id="{10946BBA-0ECE-F74D-BBE1-CEEF9E1402A8}"/>
                  </a:ext>
                </a:extLst>
              </p:cNvPr>
              <p:cNvSpPr/>
              <p:nvPr/>
            </p:nvSpPr>
            <p:spPr>
              <a:xfrm>
                <a:off x="-1242659" y="2340687"/>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3" name="Oval 132">
                <a:extLst>
                  <a:ext uri="{FF2B5EF4-FFF2-40B4-BE49-F238E27FC236}">
                    <a16:creationId xmlns:a16="http://schemas.microsoft.com/office/drawing/2014/main" id="{4B37FAA1-F0C2-4245-BC18-906D038A8686}"/>
                  </a:ext>
                </a:extLst>
              </p:cNvPr>
              <p:cNvSpPr/>
              <p:nvPr/>
            </p:nvSpPr>
            <p:spPr>
              <a:xfrm>
                <a:off x="-1378413" y="2481196"/>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4" name="Oval 133">
                <a:extLst>
                  <a:ext uri="{FF2B5EF4-FFF2-40B4-BE49-F238E27FC236}">
                    <a16:creationId xmlns:a16="http://schemas.microsoft.com/office/drawing/2014/main" id="{869A17BF-8275-934C-8E6A-B4CB4D720AC5}"/>
                  </a:ext>
                </a:extLst>
              </p:cNvPr>
              <p:cNvSpPr/>
              <p:nvPr/>
            </p:nvSpPr>
            <p:spPr>
              <a:xfrm>
                <a:off x="-1512263" y="2619694"/>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sp>
        <p:nvSpPr>
          <p:cNvPr id="136" name="Textfeld 135">
            <a:extLst>
              <a:ext uri="{FF2B5EF4-FFF2-40B4-BE49-F238E27FC236}">
                <a16:creationId xmlns:a16="http://schemas.microsoft.com/office/drawing/2014/main" id="{7CAED8A6-34FA-7D4F-8C26-A9C2B9FDED08}"/>
              </a:ext>
            </a:extLst>
          </p:cNvPr>
          <p:cNvSpPr txBox="1"/>
          <p:nvPr/>
        </p:nvSpPr>
        <p:spPr>
          <a:xfrm>
            <a:off x="3269229" y="8900291"/>
            <a:ext cx="201561" cy="461665"/>
          </a:xfrm>
          <a:prstGeom prst="rect">
            <a:avLst/>
          </a:prstGeom>
          <a:noFill/>
        </p:spPr>
        <p:txBody>
          <a:bodyPr wrap="square" rtlCol="0">
            <a:spAutoFit/>
          </a:bodyPr>
          <a:lstStyle/>
          <a:p>
            <a:r>
              <a:rPr lang="de-DE" sz="2400" dirty="0"/>
              <a:t>6</a:t>
            </a:r>
          </a:p>
        </p:txBody>
      </p:sp>
      <p:sp>
        <p:nvSpPr>
          <p:cNvPr id="139" name="Pfeil nach rechts 138">
            <a:extLst>
              <a:ext uri="{FF2B5EF4-FFF2-40B4-BE49-F238E27FC236}">
                <a16:creationId xmlns:a16="http://schemas.microsoft.com/office/drawing/2014/main" id="{C24011FD-DB8C-3F49-A93F-6E89CE68698D}"/>
              </a:ext>
            </a:extLst>
          </p:cNvPr>
          <p:cNvSpPr/>
          <p:nvPr/>
        </p:nvSpPr>
        <p:spPr>
          <a:xfrm>
            <a:off x="1868130" y="9045371"/>
            <a:ext cx="201562" cy="1715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0" name="Pfeil nach rechts 139">
            <a:extLst>
              <a:ext uri="{FF2B5EF4-FFF2-40B4-BE49-F238E27FC236}">
                <a16:creationId xmlns:a16="http://schemas.microsoft.com/office/drawing/2014/main" id="{62228CE2-FF61-C94F-87F0-EC560E3B5B7A}"/>
              </a:ext>
            </a:extLst>
          </p:cNvPr>
          <p:cNvSpPr/>
          <p:nvPr/>
        </p:nvSpPr>
        <p:spPr>
          <a:xfrm>
            <a:off x="3102081" y="9045371"/>
            <a:ext cx="201562" cy="1715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2" name="Textfeld 141">
            <a:extLst>
              <a:ext uri="{FF2B5EF4-FFF2-40B4-BE49-F238E27FC236}">
                <a16:creationId xmlns:a16="http://schemas.microsoft.com/office/drawing/2014/main" id="{8183DAF3-C1EC-8845-A728-4B353D6DBBA4}"/>
              </a:ext>
            </a:extLst>
          </p:cNvPr>
          <p:cNvSpPr txBox="1"/>
          <p:nvPr/>
        </p:nvSpPr>
        <p:spPr>
          <a:xfrm>
            <a:off x="211396" y="8900291"/>
            <a:ext cx="201561" cy="461665"/>
          </a:xfrm>
          <a:prstGeom prst="rect">
            <a:avLst/>
          </a:prstGeom>
          <a:noFill/>
        </p:spPr>
        <p:txBody>
          <a:bodyPr wrap="square" rtlCol="0">
            <a:spAutoFit/>
          </a:bodyPr>
          <a:lstStyle/>
          <a:p>
            <a:r>
              <a:rPr lang="de-DE" sz="2400" dirty="0"/>
              <a:t>2</a:t>
            </a:r>
          </a:p>
        </p:txBody>
      </p:sp>
      <p:sp>
        <p:nvSpPr>
          <p:cNvPr id="143" name="Pfeil nach rechts 142">
            <a:extLst>
              <a:ext uri="{FF2B5EF4-FFF2-40B4-BE49-F238E27FC236}">
                <a16:creationId xmlns:a16="http://schemas.microsoft.com/office/drawing/2014/main" id="{4441B592-7F16-BE48-9BC2-79A97D6E9193}"/>
              </a:ext>
            </a:extLst>
          </p:cNvPr>
          <p:cNvSpPr/>
          <p:nvPr/>
        </p:nvSpPr>
        <p:spPr>
          <a:xfrm>
            <a:off x="545693" y="9045371"/>
            <a:ext cx="201562" cy="1715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4" name="Abgerundetes Rechteck 143">
            <a:extLst>
              <a:ext uri="{FF2B5EF4-FFF2-40B4-BE49-F238E27FC236}">
                <a16:creationId xmlns:a16="http://schemas.microsoft.com/office/drawing/2014/main" id="{6DDA33C1-70CC-1348-B242-32C6F558F0CD}"/>
              </a:ext>
            </a:extLst>
          </p:cNvPr>
          <p:cNvSpPr/>
          <p:nvPr/>
        </p:nvSpPr>
        <p:spPr>
          <a:xfrm>
            <a:off x="206519" y="5681465"/>
            <a:ext cx="3720951" cy="2243130"/>
          </a:xfrm>
          <a:prstGeom prst="roundRect">
            <a:avLst>
              <a:gd name="adj" fmla="val 3753"/>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100" dirty="0">
                <a:solidFill>
                  <a:schemeClr val="tx1"/>
                </a:solidFill>
              </a:rPr>
              <a:t>So for a </a:t>
            </a:r>
            <a:r>
              <a:rPr lang="en-US" sz="1100" dirty="0" err="1">
                <a:solidFill>
                  <a:schemeClr val="tx1"/>
                </a:solidFill>
              </a:rPr>
              <a:t>Rt</a:t>
            </a:r>
            <a:r>
              <a:rPr lang="en-US" sz="1100" dirty="0">
                <a:solidFill>
                  <a:schemeClr val="tx1"/>
                </a:solidFill>
              </a:rPr>
              <a:t> of 3.5 you just roll an unmodified die for each case in generation one and add up the results to get the total of infected persons in generation two. If we want a </a:t>
            </a:r>
            <a:r>
              <a:rPr lang="en-US" sz="1100" dirty="0" err="1">
                <a:solidFill>
                  <a:schemeClr val="tx1"/>
                </a:solidFill>
              </a:rPr>
              <a:t>Rt</a:t>
            </a:r>
            <a:r>
              <a:rPr lang="en-US" sz="1100" dirty="0">
                <a:solidFill>
                  <a:schemeClr val="tx1"/>
                </a:solidFill>
              </a:rPr>
              <a:t> of 2.5 for our epidemic, we subtract one from each die result (D6-1). What we get is 1/6 * (0+1+2+3+4+5) = 2.5. Using the same method, we get an </a:t>
            </a:r>
            <a:r>
              <a:rPr lang="en-US" sz="1100" dirty="0" err="1">
                <a:solidFill>
                  <a:schemeClr val="tx1"/>
                </a:solidFill>
              </a:rPr>
              <a:t>Rt</a:t>
            </a:r>
            <a:r>
              <a:rPr lang="en-US" sz="1100" dirty="0">
                <a:solidFill>
                  <a:schemeClr val="tx1"/>
                </a:solidFill>
              </a:rPr>
              <a:t> of 1.7 for D6-2 (counting numbers below zero as zero), or rather: 1/6 * (0+0+1+2+3+4) = 1.666… D6-3 gives an </a:t>
            </a:r>
            <a:r>
              <a:rPr lang="en-US" sz="1100" dirty="0" err="1">
                <a:solidFill>
                  <a:schemeClr val="tx1"/>
                </a:solidFill>
              </a:rPr>
              <a:t>Rt</a:t>
            </a:r>
            <a:r>
              <a:rPr lang="en-US" sz="1100" dirty="0">
                <a:solidFill>
                  <a:schemeClr val="tx1"/>
                </a:solidFill>
              </a:rPr>
              <a:t> of 1 (1/6 * (0+0+0+1+2+3). Yes, that means equilibrium - with theoretically no gain or loss of infected persons per generation. Play the game and find out what this means in practice!</a:t>
            </a:r>
            <a:endParaRPr lang="de-DE" sz="1100" dirty="0">
              <a:solidFill>
                <a:schemeClr val="tx1"/>
              </a:solidFill>
            </a:endParaRPr>
          </a:p>
          <a:p>
            <a:pPr algn="just"/>
            <a:r>
              <a:rPr lang="en-US" sz="1100" dirty="0">
                <a:solidFill>
                  <a:schemeClr val="tx1"/>
                </a:solidFill>
              </a:rPr>
              <a:t>Using D6-4 gives us a </a:t>
            </a:r>
            <a:r>
              <a:rPr lang="en-US" sz="1100" dirty="0" err="1">
                <a:solidFill>
                  <a:schemeClr val="tx1"/>
                </a:solidFill>
              </a:rPr>
              <a:t>Rt</a:t>
            </a:r>
            <a:r>
              <a:rPr lang="en-US" sz="1100" dirty="0">
                <a:solidFill>
                  <a:schemeClr val="tx1"/>
                </a:solidFill>
              </a:rPr>
              <a:t> below one. Calculate it yourself! (answer on the next page).</a:t>
            </a:r>
            <a:endParaRPr lang="de-DE" sz="1100" dirty="0">
              <a:solidFill>
                <a:schemeClr val="tx1"/>
              </a:solidFill>
            </a:endParaRPr>
          </a:p>
        </p:txBody>
      </p:sp>
      <p:pic>
        <p:nvPicPr>
          <p:cNvPr id="14" name="Grafik 13">
            <a:extLst>
              <a:ext uri="{FF2B5EF4-FFF2-40B4-BE49-F238E27FC236}">
                <a16:creationId xmlns:a16="http://schemas.microsoft.com/office/drawing/2014/main" id="{3A8ED6E8-5240-4041-A6D8-E4E488CCDFF7}"/>
              </a:ext>
            </a:extLst>
          </p:cNvPr>
          <p:cNvPicPr>
            <a:picLocks noChangeAspect="1"/>
          </p:cNvPicPr>
          <p:nvPr/>
        </p:nvPicPr>
        <p:blipFill>
          <a:blip r:embed="rId4"/>
          <a:stretch>
            <a:fillRect/>
          </a:stretch>
        </p:blipFill>
        <p:spPr>
          <a:xfrm>
            <a:off x="3519740" y="6863459"/>
            <a:ext cx="3206399" cy="2843321"/>
          </a:xfrm>
          <a:prstGeom prst="rect">
            <a:avLst/>
          </a:prstGeom>
        </p:spPr>
      </p:pic>
      <p:sp>
        <p:nvSpPr>
          <p:cNvPr id="116" name="Textfeld 115">
            <a:extLst>
              <a:ext uri="{FF2B5EF4-FFF2-40B4-BE49-F238E27FC236}">
                <a16:creationId xmlns:a16="http://schemas.microsoft.com/office/drawing/2014/main" id="{2320DA45-57C6-C24C-9C49-2C0E34573273}"/>
              </a:ext>
            </a:extLst>
          </p:cNvPr>
          <p:cNvSpPr txBox="1"/>
          <p:nvPr/>
        </p:nvSpPr>
        <p:spPr>
          <a:xfrm>
            <a:off x="6561667" y="125741"/>
            <a:ext cx="296333" cy="215444"/>
          </a:xfrm>
          <a:prstGeom prst="rect">
            <a:avLst/>
          </a:prstGeom>
          <a:noFill/>
        </p:spPr>
        <p:txBody>
          <a:bodyPr wrap="square" rtlCol="0">
            <a:spAutoFit/>
          </a:bodyPr>
          <a:lstStyle/>
          <a:p>
            <a:r>
              <a:rPr lang="de-DE" sz="800" dirty="0"/>
              <a:t>v1</a:t>
            </a:r>
          </a:p>
        </p:txBody>
      </p:sp>
    </p:spTree>
    <p:extLst>
      <p:ext uri="{BB962C8B-B14F-4D97-AF65-F5344CB8AC3E}">
        <p14:creationId xmlns:p14="http://schemas.microsoft.com/office/powerpoint/2010/main" val="41989058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a:extLst>
              <a:ext uri="{FF2B5EF4-FFF2-40B4-BE49-F238E27FC236}">
                <a16:creationId xmlns:a16="http://schemas.microsoft.com/office/drawing/2014/main" id="{CFD131F8-1641-3F4A-843F-66AB4E63E57F}"/>
              </a:ext>
            </a:extLst>
          </p:cNvPr>
          <p:cNvGraphicFramePr>
            <a:graphicFrameLocks noGrp="1"/>
          </p:cNvGraphicFramePr>
          <p:nvPr>
            <p:extLst>
              <p:ext uri="{D42A27DB-BD31-4B8C-83A1-F6EECF244321}">
                <p14:modId xmlns:p14="http://schemas.microsoft.com/office/powerpoint/2010/main" val="3630918724"/>
              </p:ext>
            </p:extLst>
          </p:nvPr>
        </p:nvGraphicFramePr>
        <p:xfrm>
          <a:off x="353959" y="213851"/>
          <a:ext cx="6233655" cy="5201352"/>
        </p:xfrm>
        <a:graphic>
          <a:graphicData uri="http://schemas.openxmlformats.org/drawingml/2006/table">
            <a:tbl>
              <a:tblPr firstRow="1" bandRow="1">
                <a:tableStyleId>{8799B23B-EC83-4686-B30A-512413B5E67A}</a:tableStyleId>
              </a:tblPr>
              <a:tblGrid>
                <a:gridCol w="1246731">
                  <a:extLst>
                    <a:ext uri="{9D8B030D-6E8A-4147-A177-3AD203B41FA5}">
                      <a16:colId xmlns:a16="http://schemas.microsoft.com/office/drawing/2014/main" val="2407329257"/>
                    </a:ext>
                  </a:extLst>
                </a:gridCol>
                <a:gridCol w="1246731">
                  <a:extLst>
                    <a:ext uri="{9D8B030D-6E8A-4147-A177-3AD203B41FA5}">
                      <a16:colId xmlns:a16="http://schemas.microsoft.com/office/drawing/2014/main" val="352467632"/>
                    </a:ext>
                  </a:extLst>
                </a:gridCol>
                <a:gridCol w="1246731">
                  <a:extLst>
                    <a:ext uri="{9D8B030D-6E8A-4147-A177-3AD203B41FA5}">
                      <a16:colId xmlns:a16="http://schemas.microsoft.com/office/drawing/2014/main" val="3327998982"/>
                    </a:ext>
                  </a:extLst>
                </a:gridCol>
                <a:gridCol w="1246731">
                  <a:extLst>
                    <a:ext uri="{9D8B030D-6E8A-4147-A177-3AD203B41FA5}">
                      <a16:colId xmlns:a16="http://schemas.microsoft.com/office/drawing/2014/main" val="1656325956"/>
                    </a:ext>
                  </a:extLst>
                </a:gridCol>
                <a:gridCol w="1246731">
                  <a:extLst>
                    <a:ext uri="{9D8B030D-6E8A-4147-A177-3AD203B41FA5}">
                      <a16:colId xmlns:a16="http://schemas.microsoft.com/office/drawing/2014/main" val="934939933"/>
                    </a:ext>
                  </a:extLst>
                </a:gridCol>
              </a:tblGrid>
              <a:tr h="1277907">
                <a:tc>
                  <a:txBody>
                    <a:bodyPr/>
                    <a:lstStyle/>
                    <a:p>
                      <a:r>
                        <a:rPr lang="de-DE" dirty="0"/>
                        <a:t>Generation </a:t>
                      </a:r>
                      <a:r>
                        <a:rPr lang="de-DE" dirty="0" err="1"/>
                        <a:t>cycle</a:t>
                      </a:r>
                      <a:endParaRPr lang="de-DE" dirty="0"/>
                    </a:p>
                  </a:txBody>
                  <a:tcPr anchor="ctr"/>
                </a:tc>
                <a:tc>
                  <a:txBody>
                    <a:bodyPr/>
                    <a:lstStyle/>
                    <a:p>
                      <a:r>
                        <a:rPr lang="de-DE" sz="2400" dirty="0" err="1"/>
                        <a:t>Rt</a:t>
                      </a:r>
                      <a:r>
                        <a:rPr lang="de-DE" sz="2400" dirty="0"/>
                        <a:t> 2.5</a:t>
                      </a:r>
                    </a:p>
                    <a:p>
                      <a:r>
                        <a:rPr lang="de-DE" sz="1200" dirty="0"/>
                        <a:t>For each infected person in the current infectious cycle, roll one D6-1</a:t>
                      </a:r>
                      <a:endParaRPr lang="de-DE" sz="1200" b="0" dirty="0"/>
                    </a:p>
                  </a:txBody>
                  <a:tcPr/>
                </a:tc>
                <a:tc>
                  <a:txBody>
                    <a:bodyPr/>
                    <a:lstStyle/>
                    <a:p>
                      <a:r>
                        <a:rPr lang="de-DE" sz="2400" dirty="0" err="1"/>
                        <a:t>Rt</a:t>
                      </a:r>
                      <a:r>
                        <a:rPr lang="de-DE" sz="2400" dirty="0"/>
                        <a:t> 1.7</a:t>
                      </a:r>
                    </a:p>
                    <a:p>
                      <a:r>
                        <a:rPr lang="de-DE" sz="1200" dirty="0"/>
                        <a:t>For each infected person in the current infectious cycle, roll one D6-2</a:t>
                      </a:r>
                    </a:p>
                  </a:txBody>
                  <a:tcPr/>
                </a:tc>
                <a:tc>
                  <a:txBody>
                    <a:bodyPr/>
                    <a:lstStyle/>
                    <a:p>
                      <a:r>
                        <a:rPr lang="de-DE" sz="2400" dirty="0" err="1"/>
                        <a:t>Rt</a:t>
                      </a:r>
                      <a:r>
                        <a:rPr lang="de-DE" sz="2400" dirty="0"/>
                        <a:t> 1</a:t>
                      </a:r>
                    </a:p>
                    <a:p>
                      <a:r>
                        <a:rPr lang="de-DE" sz="1200" dirty="0"/>
                        <a:t>For each </a:t>
                      </a:r>
                      <a:r>
                        <a:rPr lang="de-DE" sz="1200" dirty="0" err="1"/>
                        <a:t>infected</a:t>
                      </a:r>
                      <a:r>
                        <a:rPr lang="de-DE" sz="1200" dirty="0"/>
                        <a:t> </a:t>
                      </a:r>
                      <a:r>
                        <a:rPr lang="de-DE" sz="1200" dirty="0" err="1"/>
                        <a:t>person</a:t>
                      </a:r>
                      <a:r>
                        <a:rPr lang="de-DE" sz="1200" dirty="0"/>
                        <a:t> in the current infectious cycle, roll one D6-3</a:t>
                      </a:r>
                    </a:p>
                  </a:txBody>
                  <a:tcPr/>
                </a:tc>
                <a:tc>
                  <a:txBody>
                    <a:bodyPr/>
                    <a:lstStyle/>
                    <a:p>
                      <a:r>
                        <a:rPr lang="de-DE" sz="2400" dirty="0" err="1"/>
                        <a:t>Rt</a:t>
                      </a:r>
                      <a:r>
                        <a:rPr lang="de-DE" sz="2400" dirty="0"/>
                        <a:t> 0.5</a:t>
                      </a:r>
                    </a:p>
                    <a:p>
                      <a:r>
                        <a:rPr lang="de-DE" sz="1200" dirty="0"/>
                        <a:t>For each infected person in the current infectious cycle, roll one D6-4</a:t>
                      </a:r>
                    </a:p>
                  </a:txBody>
                  <a:tcPr/>
                </a:tc>
                <a:extLst>
                  <a:ext uri="{0D108BD9-81ED-4DB2-BD59-A6C34878D82A}">
                    <a16:rowId xmlns:a16="http://schemas.microsoft.com/office/drawing/2014/main" val="1692147897"/>
                  </a:ext>
                </a:extLst>
              </a:tr>
              <a:tr h="319146">
                <a:tc>
                  <a:txBody>
                    <a:bodyPr/>
                    <a:lstStyle/>
                    <a:p>
                      <a:pPr algn="ctr"/>
                      <a:r>
                        <a:rPr lang="de-DE" sz="1200" dirty="0"/>
                        <a:t>Zero</a:t>
                      </a:r>
                    </a:p>
                  </a:txBody>
                  <a:tcPr anchor="ctr"/>
                </a:tc>
                <a:tc>
                  <a:txBody>
                    <a:bodyPr/>
                    <a:lstStyle/>
                    <a:p>
                      <a:pPr algn="ctr"/>
                      <a:r>
                        <a:rPr lang="de-DE" sz="1200" dirty="0"/>
                        <a:t>2</a:t>
                      </a:r>
                    </a:p>
                  </a:txBody>
                  <a:tcPr anchor="ctr"/>
                </a:tc>
                <a:tc>
                  <a:txBody>
                    <a:bodyPr/>
                    <a:lstStyle/>
                    <a:p>
                      <a:pPr algn="ctr"/>
                      <a:r>
                        <a:rPr lang="de-DE" sz="1200" dirty="0"/>
                        <a:t>2</a:t>
                      </a:r>
                    </a:p>
                  </a:txBody>
                  <a:tcPr anchor="ctr"/>
                </a:tc>
                <a:tc>
                  <a:txBody>
                    <a:bodyPr/>
                    <a:lstStyle/>
                    <a:p>
                      <a:pPr algn="ctr"/>
                      <a:r>
                        <a:rPr lang="de-DE" sz="1200" dirty="0"/>
                        <a:t>10</a:t>
                      </a:r>
                    </a:p>
                  </a:txBody>
                  <a:tcPr anchor="ctr"/>
                </a:tc>
                <a:tc>
                  <a:txBody>
                    <a:bodyPr/>
                    <a:lstStyle/>
                    <a:p>
                      <a:pPr algn="ctr"/>
                      <a:r>
                        <a:rPr lang="de-DE" sz="1200" dirty="0"/>
                        <a:t>35</a:t>
                      </a:r>
                    </a:p>
                  </a:txBody>
                  <a:tcPr anchor="ctr"/>
                </a:tc>
                <a:extLst>
                  <a:ext uri="{0D108BD9-81ED-4DB2-BD59-A6C34878D82A}">
                    <a16:rowId xmlns:a16="http://schemas.microsoft.com/office/drawing/2014/main" val="2747511588"/>
                  </a:ext>
                </a:extLst>
              </a:tr>
              <a:tr h="319146">
                <a:tc>
                  <a:txBody>
                    <a:bodyPr/>
                    <a:lstStyle/>
                    <a:p>
                      <a:pPr algn="ctr"/>
                      <a:r>
                        <a:rPr lang="de-DE" sz="1200" dirty="0"/>
                        <a:t>1</a:t>
                      </a:r>
                    </a:p>
                  </a:txBody>
                  <a:tcPr anchor="ctr"/>
                </a:tc>
                <a:tc>
                  <a:txBody>
                    <a:bodyPr/>
                    <a:lstStyle/>
                    <a:p>
                      <a:pPr algn="ctr"/>
                      <a:endParaRPr lang="de-DE" sz="1200" dirty="0"/>
                    </a:p>
                  </a:txBody>
                  <a:tcP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3635501205"/>
                  </a:ext>
                </a:extLst>
              </a:tr>
              <a:tr h="319146">
                <a:tc>
                  <a:txBody>
                    <a:bodyPr/>
                    <a:lstStyle/>
                    <a:p>
                      <a:pPr algn="ctr"/>
                      <a:r>
                        <a:rPr lang="de-DE" sz="1200" dirty="0"/>
                        <a:t>2</a:t>
                      </a:r>
                    </a:p>
                  </a:txBody>
                  <a:tcPr anchor="ct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a:p>
                  </a:txBody>
                  <a:tcPr/>
                </a:tc>
                <a:extLst>
                  <a:ext uri="{0D108BD9-81ED-4DB2-BD59-A6C34878D82A}">
                    <a16:rowId xmlns:a16="http://schemas.microsoft.com/office/drawing/2014/main" val="3860495342"/>
                  </a:ext>
                </a:extLst>
              </a:tr>
              <a:tr h="319146">
                <a:tc>
                  <a:txBody>
                    <a:bodyPr/>
                    <a:lstStyle/>
                    <a:p>
                      <a:pPr algn="ctr"/>
                      <a:r>
                        <a:rPr lang="de-DE" sz="1200" dirty="0"/>
                        <a:t>3</a:t>
                      </a:r>
                    </a:p>
                  </a:txBody>
                  <a:tcPr anchor="ct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a:p>
                  </a:txBody>
                  <a:tcPr/>
                </a:tc>
                <a:extLst>
                  <a:ext uri="{0D108BD9-81ED-4DB2-BD59-A6C34878D82A}">
                    <a16:rowId xmlns:a16="http://schemas.microsoft.com/office/drawing/2014/main" val="1591147759"/>
                  </a:ext>
                </a:extLst>
              </a:tr>
              <a:tr h="319146">
                <a:tc>
                  <a:txBody>
                    <a:bodyPr/>
                    <a:lstStyle/>
                    <a:p>
                      <a:pPr algn="ctr"/>
                      <a:r>
                        <a:rPr lang="de-DE" sz="1200" dirty="0"/>
                        <a:t>4</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a:p>
                  </a:txBody>
                  <a:tcPr/>
                </a:tc>
                <a:extLst>
                  <a:ext uri="{0D108BD9-81ED-4DB2-BD59-A6C34878D82A}">
                    <a16:rowId xmlns:a16="http://schemas.microsoft.com/office/drawing/2014/main" val="3509774176"/>
                  </a:ext>
                </a:extLst>
              </a:tr>
              <a:tr h="319146">
                <a:tc>
                  <a:txBody>
                    <a:bodyPr/>
                    <a:lstStyle/>
                    <a:p>
                      <a:pPr algn="ctr"/>
                      <a:r>
                        <a:rPr lang="de-DE" sz="1200" dirty="0"/>
                        <a:t>5</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a:p>
                  </a:txBody>
                  <a:tcPr/>
                </a:tc>
                <a:extLst>
                  <a:ext uri="{0D108BD9-81ED-4DB2-BD59-A6C34878D82A}">
                    <a16:rowId xmlns:a16="http://schemas.microsoft.com/office/drawing/2014/main" val="560493788"/>
                  </a:ext>
                </a:extLst>
              </a:tr>
              <a:tr h="319146">
                <a:tc>
                  <a:txBody>
                    <a:bodyPr/>
                    <a:lstStyle/>
                    <a:p>
                      <a:pPr algn="ctr"/>
                      <a:r>
                        <a:rPr lang="de-DE" sz="1200" dirty="0"/>
                        <a:t>6</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948790138"/>
                  </a:ext>
                </a:extLst>
              </a:tr>
              <a:tr h="319146">
                <a:tc>
                  <a:txBody>
                    <a:bodyPr/>
                    <a:lstStyle/>
                    <a:p>
                      <a:pPr algn="ctr"/>
                      <a:r>
                        <a:rPr lang="de-DE" sz="1200" dirty="0"/>
                        <a:t>7</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4065739364"/>
                  </a:ext>
                </a:extLst>
              </a:tr>
              <a:tr h="319146">
                <a:tc>
                  <a:txBody>
                    <a:bodyPr/>
                    <a:lstStyle/>
                    <a:p>
                      <a:pPr algn="ctr"/>
                      <a:r>
                        <a:rPr lang="de-DE" sz="1200" dirty="0"/>
                        <a:t>8</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2211323283"/>
                  </a:ext>
                </a:extLst>
              </a:tr>
              <a:tr h="319146">
                <a:tc>
                  <a:txBody>
                    <a:bodyPr/>
                    <a:lstStyle/>
                    <a:p>
                      <a:pPr algn="ctr"/>
                      <a:r>
                        <a:rPr lang="de-DE" sz="1200" dirty="0"/>
                        <a:t>9</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3731046533"/>
                  </a:ext>
                </a:extLst>
              </a:tr>
              <a:tr h="319146">
                <a:tc>
                  <a:txBody>
                    <a:bodyPr/>
                    <a:lstStyle/>
                    <a:p>
                      <a:pPr algn="ctr"/>
                      <a:r>
                        <a:rPr lang="de-DE" sz="1200" dirty="0"/>
                        <a:t>10</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1745703650"/>
                  </a:ext>
                </a:extLst>
              </a:tr>
              <a:tr h="319146">
                <a:tc>
                  <a:txBody>
                    <a:bodyPr/>
                    <a:lstStyle/>
                    <a:p>
                      <a:pPr algn="ctr"/>
                      <a:r>
                        <a:rPr lang="de-DE" sz="1200" dirty="0"/>
                        <a:t>11</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729368220"/>
                  </a:ext>
                </a:extLst>
              </a:tr>
            </a:tbl>
          </a:graphicData>
        </a:graphic>
      </p:graphicFrame>
      <p:graphicFrame>
        <p:nvGraphicFramePr>
          <p:cNvPr id="6" name="Diagramm 5">
            <a:extLst>
              <a:ext uri="{FF2B5EF4-FFF2-40B4-BE49-F238E27FC236}">
                <a16:creationId xmlns:a16="http://schemas.microsoft.com/office/drawing/2014/main" id="{3D5B825D-7E36-2D45-8693-55D4EB3CA8D4}"/>
              </a:ext>
            </a:extLst>
          </p:cNvPr>
          <p:cNvGraphicFramePr/>
          <p:nvPr>
            <p:extLst/>
          </p:nvPr>
        </p:nvGraphicFramePr>
        <p:xfrm>
          <a:off x="582562" y="5741233"/>
          <a:ext cx="5129980" cy="3911587"/>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feld 1">
            <a:extLst>
              <a:ext uri="{FF2B5EF4-FFF2-40B4-BE49-F238E27FC236}">
                <a16:creationId xmlns:a16="http://schemas.microsoft.com/office/drawing/2014/main" id="{2C0CB8A5-38C8-8C44-AA7A-1B84CA0371E0}"/>
              </a:ext>
            </a:extLst>
          </p:cNvPr>
          <p:cNvSpPr txBox="1"/>
          <p:nvPr/>
        </p:nvSpPr>
        <p:spPr>
          <a:xfrm>
            <a:off x="5712542" y="6270849"/>
            <a:ext cx="648943" cy="45228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de-DE" sz="1100" dirty="0">
                <a:solidFill>
                  <a:srgbClr val="FF0000"/>
                </a:solidFill>
              </a:rPr>
              <a:t>ICU</a:t>
            </a:r>
          </a:p>
          <a:p>
            <a:r>
              <a:rPr lang="de-DE" dirty="0" err="1">
                <a:solidFill>
                  <a:srgbClr val="FF0000"/>
                </a:solidFill>
              </a:rPr>
              <a:t>capacity</a:t>
            </a:r>
            <a:endParaRPr lang="de-DE" sz="1100" dirty="0">
              <a:solidFill>
                <a:srgbClr val="FF0000"/>
              </a:solidFill>
            </a:endParaRPr>
          </a:p>
        </p:txBody>
      </p:sp>
    </p:spTree>
    <p:extLst>
      <p:ext uri="{BB962C8B-B14F-4D97-AF65-F5344CB8AC3E}">
        <p14:creationId xmlns:p14="http://schemas.microsoft.com/office/powerpoint/2010/main" val="204889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a:extLst>
              <a:ext uri="{FF2B5EF4-FFF2-40B4-BE49-F238E27FC236}">
                <a16:creationId xmlns:a16="http://schemas.microsoft.com/office/drawing/2014/main" id="{CFD131F8-1641-3F4A-843F-66AB4E63E57F}"/>
              </a:ext>
            </a:extLst>
          </p:cNvPr>
          <p:cNvGraphicFramePr>
            <a:graphicFrameLocks noGrp="1"/>
          </p:cNvGraphicFramePr>
          <p:nvPr>
            <p:extLst>
              <p:ext uri="{D42A27DB-BD31-4B8C-83A1-F6EECF244321}">
                <p14:modId xmlns:p14="http://schemas.microsoft.com/office/powerpoint/2010/main" val="1443998954"/>
              </p:ext>
            </p:extLst>
          </p:nvPr>
        </p:nvGraphicFramePr>
        <p:xfrm>
          <a:off x="353959" y="468162"/>
          <a:ext cx="6233655" cy="5839644"/>
        </p:xfrm>
        <a:graphic>
          <a:graphicData uri="http://schemas.openxmlformats.org/drawingml/2006/table">
            <a:tbl>
              <a:tblPr firstRow="1" bandRow="1">
                <a:tableStyleId>{8799B23B-EC83-4686-B30A-512413B5E67A}</a:tableStyleId>
              </a:tblPr>
              <a:tblGrid>
                <a:gridCol w="1246731">
                  <a:extLst>
                    <a:ext uri="{9D8B030D-6E8A-4147-A177-3AD203B41FA5}">
                      <a16:colId xmlns:a16="http://schemas.microsoft.com/office/drawing/2014/main" val="2407329257"/>
                    </a:ext>
                  </a:extLst>
                </a:gridCol>
                <a:gridCol w="1246731">
                  <a:extLst>
                    <a:ext uri="{9D8B030D-6E8A-4147-A177-3AD203B41FA5}">
                      <a16:colId xmlns:a16="http://schemas.microsoft.com/office/drawing/2014/main" val="352467632"/>
                    </a:ext>
                  </a:extLst>
                </a:gridCol>
                <a:gridCol w="1246731">
                  <a:extLst>
                    <a:ext uri="{9D8B030D-6E8A-4147-A177-3AD203B41FA5}">
                      <a16:colId xmlns:a16="http://schemas.microsoft.com/office/drawing/2014/main" val="3327998982"/>
                    </a:ext>
                  </a:extLst>
                </a:gridCol>
                <a:gridCol w="1246731">
                  <a:extLst>
                    <a:ext uri="{9D8B030D-6E8A-4147-A177-3AD203B41FA5}">
                      <a16:colId xmlns:a16="http://schemas.microsoft.com/office/drawing/2014/main" val="1656325956"/>
                    </a:ext>
                  </a:extLst>
                </a:gridCol>
                <a:gridCol w="1246731">
                  <a:extLst>
                    <a:ext uri="{9D8B030D-6E8A-4147-A177-3AD203B41FA5}">
                      <a16:colId xmlns:a16="http://schemas.microsoft.com/office/drawing/2014/main" val="934939933"/>
                    </a:ext>
                  </a:extLst>
                </a:gridCol>
              </a:tblGrid>
              <a:tr h="1277907">
                <a:tc>
                  <a:txBody>
                    <a:bodyPr/>
                    <a:lstStyle/>
                    <a:p>
                      <a:r>
                        <a:rPr lang="de-DE" dirty="0"/>
                        <a:t>Generation </a:t>
                      </a:r>
                      <a:r>
                        <a:rPr lang="de-DE" dirty="0" err="1"/>
                        <a:t>cycle</a:t>
                      </a:r>
                      <a:endParaRPr lang="de-DE" dirty="0"/>
                    </a:p>
                  </a:txBody>
                  <a:tcPr anchor="ctr"/>
                </a:tc>
                <a:tc>
                  <a:txBody>
                    <a:bodyPr/>
                    <a:lstStyle/>
                    <a:p>
                      <a:r>
                        <a:rPr lang="de-DE" sz="2400" dirty="0" err="1"/>
                        <a:t>Rt</a:t>
                      </a:r>
                      <a:r>
                        <a:rPr lang="de-DE" sz="2400" dirty="0"/>
                        <a:t> 2.5</a:t>
                      </a:r>
                    </a:p>
                    <a:p>
                      <a:r>
                        <a:rPr lang="de-DE" sz="1200" dirty="0"/>
                        <a:t>For each infected person in the current infectious cycle, roll one D6-1</a:t>
                      </a:r>
                      <a:endParaRPr lang="de-DE" sz="1200" b="0" dirty="0"/>
                    </a:p>
                  </a:txBody>
                  <a:tcPr/>
                </a:tc>
                <a:tc>
                  <a:txBody>
                    <a:bodyPr/>
                    <a:lstStyle/>
                    <a:p>
                      <a:r>
                        <a:rPr lang="de-DE" sz="2400" dirty="0" err="1"/>
                        <a:t>Rt</a:t>
                      </a:r>
                      <a:r>
                        <a:rPr lang="de-DE" sz="2400" dirty="0"/>
                        <a:t> 1.7</a:t>
                      </a:r>
                    </a:p>
                    <a:p>
                      <a:r>
                        <a:rPr lang="de-DE" sz="1200" dirty="0"/>
                        <a:t>For each infected person in the current infectious cycle, roll one D6-2</a:t>
                      </a:r>
                    </a:p>
                  </a:txBody>
                  <a:tcPr/>
                </a:tc>
                <a:tc>
                  <a:txBody>
                    <a:bodyPr/>
                    <a:lstStyle/>
                    <a:p>
                      <a:r>
                        <a:rPr lang="de-DE" sz="2400" dirty="0" err="1"/>
                        <a:t>Rt</a:t>
                      </a:r>
                      <a:r>
                        <a:rPr lang="de-DE" sz="2400" dirty="0"/>
                        <a:t> 1</a:t>
                      </a:r>
                    </a:p>
                    <a:p>
                      <a:r>
                        <a:rPr lang="de-DE" sz="1200" dirty="0"/>
                        <a:t>For each infected person in the current infectious cycle, roll one D6-3</a:t>
                      </a:r>
                    </a:p>
                  </a:txBody>
                  <a:tcPr/>
                </a:tc>
                <a:tc>
                  <a:txBody>
                    <a:bodyPr/>
                    <a:lstStyle/>
                    <a:p>
                      <a:r>
                        <a:rPr lang="de-DE" sz="2400" dirty="0" err="1"/>
                        <a:t>Rt</a:t>
                      </a:r>
                      <a:r>
                        <a:rPr lang="de-DE" sz="2400" dirty="0"/>
                        <a:t> 0.5</a:t>
                      </a:r>
                    </a:p>
                    <a:p>
                      <a:r>
                        <a:rPr lang="de-DE" sz="1200" dirty="0"/>
                        <a:t>For each infected person in the current infectious cycle, roll one D6-4</a:t>
                      </a:r>
                    </a:p>
                  </a:txBody>
                  <a:tcPr/>
                </a:tc>
                <a:extLst>
                  <a:ext uri="{0D108BD9-81ED-4DB2-BD59-A6C34878D82A}">
                    <a16:rowId xmlns:a16="http://schemas.microsoft.com/office/drawing/2014/main" val="1692147897"/>
                  </a:ext>
                </a:extLst>
              </a:tr>
              <a:tr h="319146">
                <a:tc>
                  <a:txBody>
                    <a:bodyPr/>
                    <a:lstStyle/>
                    <a:p>
                      <a:pPr algn="ctr"/>
                      <a:r>
                        <a:rPr lang="de-DE" sz="1200" dirty="0"/>
                        <a:t>Zero</a:t>
                      </a:r>
                    </a:p>
                  </a:txBody>
                  <a:tcPr anchor="ctr"/>
                </a:tc>
                <a:tc>
                  <a:txBody>
                    <a:bodyPr/>
                    <a:lstStyle/>
                    <a:p>
                      <a:pPr algn="ctr"/>
                      <a:r>
                        <a:rPr lang="de-DE" sz="1200" dirty="0"/>
                        <a:t>3</a:t>
                      </a:r>
                    </a:p>
                  </a:txBody>
                  <a:tcPr anchor="ctr"/>
                </a:tc>
                <a:tc>
                  <a:txBody>
                    <a:bodyPr/>
                    <a:lstStyle/>
                    <a:p>
                      <a:pPr algn="ctr"/>
                      <a:endParaRPr lang="de-DE" sz="1200" dirty="0"/>
                    </a:p>
                  </a:txBody>
                  <a:tcPr anchor="ctr"/>
                </a:tc>
                <a:tc>
                  <a:txBody>
                    <a:bodyPr/>
                    <a:lstStyle/>
                    <a:p>
                      <a:pPr algn="ctr"/>
                      <a:endParaRPr lang="de-DE" sz="1200" dirty="0"/>
                    </a:p>
                  </a:txBody>
                  <a:tcPr anchor="ctr"/>
                </a:tc>
                <a:tc>
                  <a:txBody>
                    <a:bodyPr/>
                    <a:lstStyle/>
                    <a:p>
                      <a:pPr algn="ctr"/>
                      <a:endParaRPr lang="de-DE" sz="1200" dirty="0"/>
                    </a:p>
                  </a:txBody>
                  <a:tcPr anchor="ctr"/>
                </a:tc>
                <a:extLst>
                  <a:ext uri="{0D108BD9-81ED-4DB2-BD59-A6C34878D82A}">
                    <a16:rowId xmlns:a16="http://schemas.microsoft.com/office/drawing/2014/main" val="2747511588"/>
                  </a:ext>
                </a:extLst>
              </a:tr>
              <a:tr h="319146">
                <a:tc>
                  <a:txBody>
                    <a:bodyPr/>
                    <a:lstStyle/>
                    <a:p>
                      <a:pPr algn="ctr"/>
                      <a:r>
                        <a:rPr lang="de-DE" sz="1200" dirty="0"/>
                        <a:t>1</a:t>
                      </a:r>
                    </a:p>
                  </a:txBody>
                  <a:tcPr anchor="ctr"/>
                </a:tc>
                <a:tc>
                  <a:txBody>
                    <a:bodyPr/>
                    <a:lstStyle/>
                    <a:p>
                      <a:pPr algn="ctr"/>
                      <a:endParaRPr lang="de-DE" sz="1200" dirty="0"/>
                    </a:p>
                  </a:txBody>
                  <a:tcP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3635501205"/>
                  </a:ext>
                </a:extLst>
              </a:tr>
              <a:tr h="319146">
                <a:tc>
                  <a:txBody>
                    <a:bodyPr/>
                    <a:lstStyle/>
                    <a:p>
                      <a:pPr algn="ctr"/>
                      <a:r>
                        <a:rPr lang="de-DE" sz="1200" dirty="0"/>
                        <a:t>2</a:t>
                      </a:r>
                    </a:p>
                  </a:txBody>
                  <a:tcPr anchor="ct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a:p>
                  </a:txBody>
                  <a:tcPr/>
                </a:tc>
                <a:extLst>
                  <a:ext uri="{0D108BD9-81ED-4DB2-BD59-A6C34878D82A}">
                    <a16:rowId xmlns:a16="http://schemas.microsoft.com/office/drawing/2014/main" val="3860495342"/>
                  </a:ext>
                </a:extLst>
              </a:tr>
              <a:tr h="319146">
                <a:tc>
                  <a:txBody>
                    <a:bodyPr/>
                    <a:lstStyle/>
                    <a:p>
                      <a:pPr algn="ctr"/>
                      <a:r>
                        <a:rPr lang="de-DE" sz="1200" dirty="0"/>
                        <a:t>3</a:t>
                      </a:r>
                    </a:p>
                  </a:txBody>
                  <a:tcPr anchor="ct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a:p>
                  </a:txBody>
                  <a:tcPr/>
                </a:tc>
                <a:extLst>
                  <a:ext uri="{0D108BD9-81ED-4DB2-BD59-A6C34878D82A}">
                    <a16:rowId xmlns:a16="http://schemas.microsoft.com/office/drawing/2014/main" val="1591147759"/>
                  </a:ext>
                </a:extLst>
              </a:tr>
              <a:tr h="319146">
                <a:tc>
                  <a:txBody>
                    <a:bodyPr/>
                    <a:lstStyle/>
                    <a:p>
                      <a:pPr algn="ctr"/>
                      <a:r>
                        <a:rPr lang="de-DE" sz="1200" dirty="0"/>
                        <a:t>4</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a:p>
                  </a:txBody>
                  <a:tcPr/>
                </a:tc>
                <a:extLst>
                  <a:ext uri="{0D108BD9-81ED-4DB2-BD59-A6C34878D82A}">
                    <a16:rowId xmlns:a16="http://schemas.microsoft.com/office/drawing/2014/main" val="3509774176"/>
                  </a:ext>
                </a:extLst>
              </a:tr>
              <a:tr h="319146">
                <a:tc>
                  <a:txBody>
                    <a:bodyPr/>
                    <a:lstStyle/>
                    <a:p>
                      <a:pPr algn="ctr"/>
                      <a:r>
                        <a:rPr lang="de-DE" sz="1200" dirty="0"/>
                        <a:t>5</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a:p>
                  </a:txBody>
                  <a:tcPr/>
                </a:tc>
                <a:extLst>
                  <a:ext uri="{0D108BD9-81ED-4DB2-BD59-A6C34878D82A}">
                    <a16:rowId xmlns:a16="http://schemas.microsoft.com/office/drawing/2014/main" val="560493788"/>
                  </a:ext>
                </a:extLst>
              </a:tr>
              <a:tr h="319146">
                <a:tc>
                  <a:txBody>
                    <a:bodyPr/>
                    <a:lstStyle/>
                    <a:p>
                      <a:pPr algn="ctr"/>
                      <a:r>
                        <a:rPr lang="de-DE" sz="1200" dirty="0"/>
                        <a:t>6</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948790138"/>
                  </a:ext>
                </a:extLst>
              </a:tr>
              <a:tr h="319146">
                <a:tc>
                  <a:txBody>
                    <a:bodyPr/>
                    <a:lstStyle/>
                    <a:p>
                      <a:pPr algn="ctr"/>
                      <a:r>
                        <a:rPr lang="de-DE" sz="1200" dirty="0"/>
                        <a:t>7</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4065739364"/>
                  </a:ext>
                </a:extLst>
              </a:tr>
              <a:tr h="319146">
                <a:tc>
                  <a:txBody>
                    <a:bodyPr/>
                    <a:lstStyle/>
                    <a:p>
                      <a:pPr algn="ctr"/>
                      <a:r>
                        <a:rPr lang="de-DE" sz="1200" dirty="0"/>
                        <a:t>8</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2211323283"/>
                  </a:ext>
                </a:extLst>
              </a:tr>
              <a:tr h="319146">
                <a:tc>
                  <a:txBody>
                    <a:bodyPr/>
                    <a:lstStyle/>
                    <a:p>
                      <a:pPr algn="ctr"/>
                      <a:r>
                        <a:rPr lang="de-DE" sz="1200" dirty="0"/>
                        <a:t>9</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3731046533"/>
                  </a:ext>
                </a:extLst>
              </a:tr>
              <a:tr h="319146">
                <a:tc>
                  <a:txBody>
                    <a:bodyPr/>
                    <a:lstStyle/>
                    <a:p>
                      <a:pPr algn="ctr"/>
                      <a:r>
                        <a:rPr lang="de-DE" sz="1200" dirty="0"/>
                        <a:t>10</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1745703650"/>
                  </a:ext>
                </a:extLst>
              </a:tr>
              <a:tr h="319146">
                <a:tc>
                  <a:txBody>
                    <a:bodyPr/>
                    <a:lstStyle/>
                    <a:p>
                      <a:pPr algn="ctr"/>
                      <a:r>
                        <a:rPr lang="de-DE" sz="1200" dirty="0"/>
                        <a:t>11</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729368220"/>
                  </a:ext>
                </a:extLst>
              </a:tr>
              <a:tr h="319146">
                <a:tc>
                  <a:txBody>
                    <a:bodyPr/>
                    <a:lstStyle/>
                    <a:p>
                      <a:pPr algn="ctr"/>
                      <a:r>
                        <a:rPr lang="de-DE" sz="1200" dirty="0"/>
                        <a:t>12</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3846672920"/>
                  </a:ext>
                </a:extLst>
              </a:tr>
              <a:tr h="319146">
                <a:tc>
                  <a:txBody>
                    <a:bodyPr/>
                    <a:lstStyle/>
                    <a:p>
                      <a:pPr algn="ctr"/>
                      <a:r>
                        <a:rPr lang="de-DE" sz="1200" dirty="0"/>
                        <a:t>13</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229108917"/>
                  </a:ext>
                </a:extLst>
              </a:tr>
            </a:tbl>
          </a:graphicData>
        </a:graphic>
      </p:graphicFrame>
      <p:graphicFrame>
        <p:nvGraphicFramePr>
          <p:cNvPr id="6" name="Diagramm 5">
            <a:extLst>
              <a:ext uri="{FF2B5EF4-FFF2-40B4-BE49-F238E27FC236}">
                <a16:creationId xmlns:a16="http://schemas.microsoft.com/office/drawing/2014/main" id="{3D5B825D-7E36-2D45-8693-55D4EB3CA8D4}"/>
              </a:ext>
            </a:extLst>
          </p:cNvPr>
          <p:cNvGraphicFramePr/>
          <p:nvPr>
            <p:extLst>
              <p:ext uri="{D42A27DB-BD31-4B8C-83A1-F6EECF244321}">
                <p14:modId xmlns:p14="http://schemas.microsoft.com/office/powerpoint/2010/main" val="3811062821"/>
              </p:ext>
            </p:extLst>
          </p:nvPr>
        </p:nvGraphicFramePr>
        <p:xfrm>
          <a:off x="582562" y="6386910"/>
          <a:ext cx="5129980" cy="3400301"/>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feld 1">
            <a:extLst>
              <a:ext uri="{FF2B5EF4-FFF2-40B4-BE49-F238E27FC236}">
                <a16:creationId xmlns:a16="http://schemas.microsoft.com/office/drawing/2014/main" id="{2C0CB8A5-38C8-8C44-AA7A-1B84CA0371E0}"/>
              </a:ext>
            </a:extLst>
          </p:cNvPr>
          <p:cNvSpPr txBox="1"/>
          <p:nvPr/>
        </p:nvSpPr>
        <p:spPr>
          <a:xfrm>
            <a:off x="5712542" y="6850595"/>
            <a:ext cx="648943" cy="45228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de-DE" sz="1100" dirty="0">
                <a:solidFill>
                  <a:srgbClr val="FF0000"/>
                </a:solidFill>
              </a:rPr>
              <a:t>ICU</a:t>
            </a:r>
          </a:p>
          <a:p>
            <a:r>
              <a:rPr lang="de-DE" dirty="0" err="1">
                <a:solidFill>
                  <a:srgbClr val="FF0000"/>
                </a:solidFill>
              </a:rPr>
              <a:t>capacity</a:t>
            </a:r>
            <a:endParaRPr lang="de-DE" sz="1100" dirty="0">
              <a:solidFill>
                <a:srgbClr val="FF0000"/>
              </a:solidFill>
            </a:endParaRPr>
          </a:p>
        </p:txBody>
      </p:sp>
      <p:grpSp>
        <p:nvGrpSpPr>
          <p:cNvPr id="2" name="Gruppieren 1">
            <a:extLst>
              <a:ext uri="{FF2B5EF4-FFF2-40B4-BE49-F238E27FC236}">
                <a16:creationId xmlns:a16="http://schemas.microsoft.com/office/drawing/2014/main" id="{3CB395F6-02CD-9943-8AFA-8C1E506BD20A}"/>
              </a:ext>
            </a:extLst>
          </p:cNvPr>
          <p:cNvGrpSpPr/>
          <p:nvPr/>
        </p:nvGrpSpPr>
        <p:grpSpPr>
          <a:xfrm>
            <a:off x="1584960" y="1839271"/>
            <a:ext cx="4978270" cy="4454321"/>
            <a:chOff x="1584960" y="1644920"/>
            <a:chExt cx="4978270" cy="4454321"/>
          </a:xfrm>
        </p:grpSpPr>
        <p:cxnSp>
          <p:nvCxnSpPr>
            <p:cNvPr id="3" name="Gerade Verbindung 2">
              <a:extLst>
                <a:ext uri="{FF2B5EF4-FFF2-40B4-BE49-F238E27FC236}">
                  <a16:creationId xmlns:a16="http://schemas.microsoft.com/office/drawing/2014/main" id="{161DC0F8-A18C-1847-A6E8-B5B952AE2F86}"/>
                </a:ext>
              </a:extLst>
            </p:cNvPr>
            <p:cNvCxnSpPr/>
            <p:nvPr/>
          </p:nvCxnSpPr>
          <p:spPr>
            <a:xfrm flipV="1">
              <a:off x="2837499" y="1644920"/>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 Verbindung 6">
              <a:extLst>
                <a:ext uri="{FF2B5EF4-FFF2-40B4-BE49-F238E27FC236}">
                  <a16:creationId xmlns:a16="http://schemas.microsoft.com/office/drawing/2014/main" id="{DE9075C9-EC21-E347-B94F-6232F619C09A}"/>
                </a:ext>
              </a:extLst>
            </p:cNvPr>
            <p:cNvCxnSpPr/>
            <p:nvPr/>
          </p:nvCxnSpPr>
          <p:spPr>
            <a:xfrm flipV="1">
              <a:off x="4063870" y="1644920"/>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Gerade Verbindung 7">
              <a:extLst>
                <a:ext uri="{FF2B5EF4-FFF2-40B4-BE49-F238E27FC236}">
                  <a16:creationId xmlns:a16="http://schemas.microsoft.com/office/drawing/2014/main" id="{ACF7DFB2-A0AF-634B-9A7E-053A637ACEE3}"/>
                </a:ext>
              </a:extLst>
            </p:cNvPr>
            <p:cNvCxnSpPr/>
            <p:nvPr/>
          </p:nvCxnSpPr>
          <p:spPr>
            <a:xfrm flipV="1">
              <a:off x="5310502" y="1644920"/>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Gerade Verbindung 8">
              <a:extLst>
                <a:ext uri="{FF2B5EF4-FFF2-40B4-BE49-F238E27FC236}">
                  <a16:creationId xmlns:a16="http://schemas.microsoft.com/office/drawing/2014/main" id="{0CFBF0D4-91F4-0445-91DD-4906195D4CBC}"/>
                </a:ext>
              </a:extLst>
            </p:cNvPr>
            <p:cNvCxnSpPr/>
            <p:nvPr/>
          </p:nvCxnSpPr>
          <p:spPr>
            <a:xfrm flipV="1">
              <a:off x="2837499" y="1961912"/>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Gerade Verbindung 9">
              <a:extLst>
                <a:ext uri="{FF2B5EF4-FFF2-40B4-BE49-F238E27FC236}">
                  <a16:creationId xmlns:a16="http://schemas.microsoft.com/office/drawing/2014/main" id="{3770EF1A-98BD-E544-B31A-B81BC4E2386A}"/>
                </a:ext>
              </a:extLst>
            </p:cNvPr>
            <p:cNvCxnSpPr/>
            <p:nvPr/>
          </p:nvCxnSpPr>
          <p:spPr>
            <a:xfrm flipV="1">
              <a:off x="4063870" y="1961912"/>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Gerade Verbindung 10">
              <a:extLst>
                <a:ext uri="{FF2B5EF4-FFF2-40B4-BE49-F238E27FC236}">
                  <a16:creationId xmlns:a16="http://schemas.microsoft.com/office/drawing/2014/main" id="{6F23278B-2B60-C945-8AC4-F3944D8A11FA}"/>
                </a:ext>
              </a:extLst>
            </p:cNvPr>
            <p:cNvCxnSpPr/>
            <p:nvPr/>
          </p:nvCxnSpPr>
          <p:spPr>
            <a:xfrm flipV="1">
              <a:off x="5310502" y="1961912"/>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Gerade Verbindung 11">
              <a:extLst>
                <a:ext uri="{FF2B5EF4-FFF2-40B4-BE49-F238E27FC236}">
                  <a16:creationId xmlns:a16="http://schemas.microsoft.com/office/drawing/2014/main" id="{2209E6DF-0F21-0741-987D-EC2C7E11E66B}"/>
                </a:ext>
              </a:extLst>
            </p:cNvPr>
            <p:cNvCxnSpPr/>
            <p:nvPr/>
          </p:nvCxnSpPr>
          <p:spPr>
            <a:xfrm flipV="1">
              <a:off x="2837499" y="2288048"/>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Gerade Verbindung 12">
              <a:extLst>
                <a:ext uri="{FF2B5EF4-FFF2-40B4-BE49-F238E27FC236}">
                  <a16:creationId xmlns:a16="http://schemas.microsoft.com/office/drawing/2014/main" id="{86A3E536-1534-1540-958D-DB1EE981A826}"/>
                </a:ext>
              </a:extLst>
            </p:cNvPr>
            <p:cNvCxnSpPr/>
            <p:nvPr/>
          </p:nvCxnSpPr>
          <p:spPr>
            <a:xfrm flipV="1">
              <a:off x="4063870" y="2288048"/>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Gerade Verbindung 13">
              <a:extLst>
                <a:ext uri="{FF2B5EF4-FFF2-40B4-BE49-F238E27FC236}">
                  <a16:creationId xmlns:a16="http://schemas.microsoft.com/office/drawing/2014/main" id="{0CC41ECA-1AD4-BC47-994A-A2CFF0C6E3DF}"/>
                </a:ext>
              </a:extLst>
            </p:cNvPr>
            <p:cNvCxnSpPr/>
            <p:nvPr/>
          </p:nvCxnSpPr>
          <p:spPr>
            <a:xfrm flipV="1">
              <a:off x="5310502" y="2288048"/>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Gerade Verbindung 14">
              <a:extLst>
                <a:ext uri="{FF2B5EF4-FFF2-40B4-BE49-F238E27FC236}">
                  <a16:creationId xmlns:a16="http://schemas.microsoft.com/office/drawing/2014/main" id="{F3B4545D-4942-164B-848D-8CE7F0A26DC1}"/>
                </a:ext>
              </a:extLst>
            </p:cNvPr>
            <p:cNvCxnSpPr/>
            <p:nvPr/>
          </p:nvCxnSpPr>
          <p:spPr>
            <a:xfrm flipV="1">
              <a:off x="1584960" y="2593825"/>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Gerade Verbindung 15">
              <a:extLst>
                <a:ext uri="{FF2B5EF4-FFF2-40B4-BE49-F238E27FC236}">
                  <a16:creationId xmlns:a16="http://schemas.microsoft.com/office/drawing/2014/main" id="{E0411EAA-F6B2-BF4E-A22A-91BFE18085A9}"/>
                </a:ext>
              </a:extLst>
            </p:cNvPr>
            <p:cNvCxnSpPr/>
            <p:nvPr/>
          </p:nvCxnSpPr>
          <p:spPr>
            <a:xfrm flipV="1">
              <a:off x="1584960" y="2910817"/>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Gerade Verbindung 16">
              <a:extLst>
                <a:ext uri="{FF2B5EF4-FFF2-40B4-BE49-F238E27FC236}">
                  <a16:creationId xmlns:a16="http://schemas.microsoft.com/office/drawing/2014/main" id="{F456F349-D6A0-C441-840C-9242DCC2A504}"/>
                </a:ext>
              </a:extLst>
            </p:cNvPr>
            <p:cNvCxnSpPr/>
            <p:nvPr/>
          </p:nvCxnSpPr>
          <p:spPr>
            <a:xfrm flipV="1">
              <a:off x="1584960" y="3236953"/>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Gerade Verbindung 17">
              <a:extLst>
                <a:ext uri="{FF2B5EF4-FFF2-40B4-BE49-F238E27FC236}">
                  <a16:creationId xmlns:a16="http://schemas.microsoft.com/office/drawing/2014/main" id="{79C58B78-8B4F-D944-9E1E-A99177FA2FFE}"/>
                </a:ext>
              </a:extLst>
            </p:cNvPr>
            <p:cNvCxnSpPr/>
            <p:nvPr/>
          </p:nvCxnSpPr>
          <p:spPr>
            <a:xfrm flipV="1">
              <a:off x="4063870" y="2593825"/>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Gerade Verbindung 18">
              <a:extLst>
                <a:ext uri="{FF2B5EF4-FFF2-40B4-BE49-F238E27FC236}">
                  <a16:creationId xmlns:a16="http://schemas.microsoft.com/office/drawing/2014/main" id="{C258C7FA-A76B-0F4E-A041-2F41B2C1B7E0}"/>
                </a:ext>
              </a:extLst>
            </p:cNvPr>
            <p:cNvCxnSpPr/>
            <p:nvPr/>
          </p:nvCxnSpPr>
          <p:spPr>
            <a:xfrm flipV="1">
              <a:off x="5310502" y="2593825"/>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 Verbindung 19">
              <a:extLst>
                <a:ext uri="{FF2B5EF4-FFF2-40B4-BE49-F238E27FC236}">
                  <a16:creationId xmlns:a16="http://schemas.microsoft.com/office/drawing/2014/main" id="{6CE93C28-CBED-3E40-8CA3-F3C9FAAA1603}"/>
                </a:ext>
              </a:extLst>
            </p:cNvPr>
            <p:cNvCxnSpPr/>
            <p:nvPr/>
          </p:nvCxnSpPr>
          <p:spPr>
            <a:xfrm flipV="1">
              <a:off x="4063870" y="2910817"/>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Gerade Verbindung 20">
              <a:extLst>
                <a:ext uri="{FF2B5EF4-FFF2-40B4-BE49-F238E27FC236}">
                  <a16:creationId xmlns:a16="http://schemas.microsoft.com/office/drawing/2014/main" id="{EBA748BC-7242-5D4D-A9F8-98563E94D72F}"/>
                </a:ext>
              </a:extLst>
            </p:cNvPr>
            <p:cNvCxnSpPr/>
            <p:nvPr/>
          </p:nvCxnSpPr>
          <p:spPr>
            <a:xfrm flipV="1">
              <a:off x="5310502" y="2910817"/>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Gerade Verbindung 21">
              <a:extLst>
                <a:ext uri="{FF2B5EF4-FFF2-40B4-BE49-F238E27FC236}">
                  <a16:creationId xmlns:a16="http://schemas.microsoft.com/office/drawing/2014/main" id="{780D74B0-DD5E-7C4E-810B-21CD9A1097CE}"/>
                </a:ext>
              </a:extLst>
            </p:cNvPr>
            <p:cNvCxnSpPr/>
            <p:nvPr/>
          </p:nvCxnSpPr>
          <p:spPr>
            <a:xfrm flipV="1">
              <a:off x="2837499" y="3236953"/>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a:extLst>
                <a:ext uri="{FF2B5EF4-FFF2-40B4-BE49-F238E27FC236}">
                  <a16:creationId xmlns:a16="http://schemas.microsoft.com/office/drawing/2014/main" id="{724A0002-DB37-F040-949C-D6FE1E74B463}"/>
                </a:ext>
              </a:extLst>
            </p:cNvPr>
            <p:cNvCxnSpPr/>
            <p:nvPr/>
          </p:nvCxnSpPr>
          <p:spPr>
            <a:xfrm flipV="1">
              <a:off x="5310502" y="3236953"/>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a:extLst>
                <a:ext uri="{FF2B5EF4-FFF2-40B4-BE49-F238E27FC236}">
                  <a16:creationId xmlns:a16="http://schemas.microsoft.com/office/drawing/2014/main" id="{8BD9FBA8-CDFF-534E-8D5A-FB9E3EF35DF1}"/>
                </a:ext>
              </a:extLst>
            </p:cNvPr>
            <p:cNvCxnSpPr/>
            <p:nvPr/>
          </p:nvCxnSpPr>
          <p:spPr>
            <a:xfrm flipV="1">
              <a:off x="1584960" y="3546030"/>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a:extLst>
                <a:ext uri="{FF2B5EF4-FFF2-40B4-BE49-F238E27FC236}">
                  <a16:creationId xmlns:a16="http://schemas.microsoft.com/office/drawing/2014/main" id="{F0897327-2BCB-0849-8E27-EAD2201EF770}"/>
                </a:ext>
              </a:extLst>
            </p:cNvPr>
            <p:cNvCxnSpPr/>
            <p:nvPr/>
          </p:nvCxnSpPr>
          <p:spPr>
            <a:xfrm flipV="1">
              <a:off x="1584960" y="3856379"/>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Gerade Verbindung 25">
              <a:extLst>
                <a:ext uri="{FF2B5EF4-FFF2-40B4-BE49-F238E27FC236}">
                  <a16:creationId xmlns:a16="http://schemas.microsoft.com/office/drawing/2014/main" id="{3F7AF74E-2B99-0343-84D3-D184AA32C1EC}"/>
                </a:ext>
              </a:extLst>
            </p:cNvPr>
            <p:cNvCxnSpPr/>
            <p:nvPr/>
          </p:nvCxnSpPr>
          <p:spPr>
            <a:xfrm flipV="1">
              <a:off x="1584960" y="4173371"/>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Gerade Verbindung 26">
              <a:extLst>
                <a:ext uri="{FF2B5EF4-FFF2-40B4-BE49-F238E27FC236}">
                  <a16:creationId xmlns:a16="http://schemas.microsoft.com/office/drawing/2014/main" id="{F5E572B4-0ABE-1C42-A9EE-CF325521E57A}"/>
                </a:ext>
              </a:extLst>
            </p:cNvPr>
            <p:cNvCxnSpPr/>
            <p:nvPr/>
          </p:nvCxnSpPr>
          <p:spPr>
            <a:xfrm flipV="1">
              <a:off x="1584960" y="4499507"/>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Gerade Verbindung 27">
              <a:extLst>
                <a:ext uri="{FF2B5EF4-FFF2-40B4-BE49-F238E27FC236}">
                  <a16:creationId xmlns:a16="http://schemas.microsoft.com/office/drawing/2014/main" id="{1D3EA9D6-3027-9F42-AA94-B54F4C40C355}"/>
                </a:ext>
              </a:extLst>
            </p:cNvPr>
            <p:cNvCxnSpPr/>
            <p:nvPr/>
          </p:nvCxnSpPr>
          <p:spPr>
            <a:xfrm flipV="1">
              <a:off x="1584960" y="4824414"/>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 Verbindung 28">
              <a:extLst>
                <a:ext uri="{FF2B5EF4-FFF2-40B4-BE49-F238E27FC236}">
                  <a16:creationId xmlns:a16="http://schemas.microsoft.com/office/drawing/2014/main" id="{71876F0B-2D07-D448-B131-72E56730CF53}"/>
                </a:ext>
              </a:extLst>
            </p:cNvPr>
            <p:cNvCxnSpPr/>
            <p:nvPr/>
          </p:nvCxnSpPr>
          <p:spPr>
            <a:xfrm flipV="1">
              <a:off x="1584960" y="5150550"/>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Gerade Verbindung 29">
              <a:extLst>
                <a:ext uri="{FF2B5EF4-FFF2-40B4-BE49-F238E27FC236}">
                  <a16:creationId xmlns:a16="http://schemas.microsoft.com/office/drawing/2014/main" id="{8C4623EE-E5A4-764C-9610-5B2BF18EBC8C}"/>
                </a:ext>
              </a:extLst>
            </p:cNvPr>
            <p:cNvCxnSpPr/>
            <p:nvPr/>
          </p:nvCxnSpPr>
          <p:spPr>
            <a:xfrm flipV="1">
              <a:off x="2837499" y="3546030"/>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Gerade Verbindung 30">
              <a:extLst>
                <a:ext uri="{FF2B5EF4-FFF2-40B4-BE49-F238E27FC236}">
                  <a16:creationId xmlns:a16="http://schemas.microsoft.com/office/drawing/2014/main" id="{DF99D8A8-9507-5547-B69A-DF4050024AA4}"/>
                </a:ext>
              </a:extLst>
            </p:cNvPr>
            <p:cNvCxnSpPr/>
            <p:nvPr/>
          </p:nvCxnSpPr>
          <p:spPr>
            <a:xfrm flipV="1">
              <a:off x="2837499" y="3856379"/>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31">
              <a:extLst>
                <a:ext uri="{FF2B5EF4-FFF2-40B4-BE49-F238E27FC236}">
                  <a16:creationId xmlns:a16="http://schemas.microsoft.com/office/drawing/2014/main" id="{AD80E88D-FB65-8444-82C4-F019001C78AB}"/>
                </a:ext>
              </a:extLst>
            </p:cNvPr>
            <p:cNvCxnSpPr/>
            <p:nvPr/>
          </p:nvCxnSpPr>
          <p:spPr>
            <a:xfrm flipV="1">
              <a:off x="2837499" y="4173371"/>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 Verbindung 32">
              <a:extLst>
                <a:ext uri="{FF2B5EF4-FFF2-40B4-BE49-F238E27FC236}">
                  <a16:creationId xmlns:a16="http://schemas.microsoft.com/office/drawing/2014/main" id="{A7C32533-E4D3-4046-A4A3-C0D271490B0B}"/>
                </a:ext>
              </a:extLst>
            </p:cNvPr>
            <p:cNvCxnSpPr/>
            <p:nvPr/>
          </p:nvCxnSpPr>
          <p:spPr>
            <a:xfrm flipV="1">
              <a:off x="2837499" y="4499507"/>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33">
              <a:extLst>
                <a:ext uri="{FF2B5EF4-FFF2-40B4-BE49-F238E27FC236}">
                  <a16:creationId xmlns:a16="http://schemas.microsoft.com/office/drawing/2014/main" id="{387C05A0-0024-AD49-804E-A26481CEA67D}"/>
                </a:ext>
              </a:extLst>
            </p:cNvPr>
            <p:cNvCxnSpPr/>
            <p:nvPr/>
          </p:nvCxnSpPr>
          <p:spPr>
            <a:xfrm flipV="1">
              <a:off x="2837499" y="4824414"/>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 Verbindung 34">
              <a:extLst>
                <a:ext uri="{FF2B5EF4-FFF2-40B4-BE49-F238E27FC236}">
                  <a16:creationId xmlns:a16="http://schemas.microsoft.com/office/drawing/2014/main" id="{1648E47B-C9CC-BB44-9217-214317019470}"/>
                </a:ext>
              </a:extLst>
            </p:cNvPr>
            <p:cNvCxnSpPr/>
            <p:nvPr/>
          </p:nvCxnSpPr>
          <p:spPr>
            <a:xfrm flipV="1">
              <a:off x="2837499" y="5150550"/>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 Verbindung 35">
              <a:extLst>
                <a:ext uri="{FF2B5EF4-FFF2-40B4-BE49-F238E27FC236}">
                  <a16:creationId xmlns:a16="http://schemas.microsoft.com/office/drawing/2014/main" id="{8064FF58-9A23-F04B-8664-98689C7A0E2F}"/>
                </a:ext>
              </a:extLst>
            </p:cNvPr>
            <p:cNvCxnSpPr/>
            <p:nvPr/>
          </p:nvCxnSpPr>
          <p:spPr>
            <a:xfrm flipV="1">
              <a:off x="5310502" y="3546030"/>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36">
              <a:extLst>
                <a:ext uri="{FF2B5EF4-FFF2-40B4-BE49-F238E27FC236}">
                  <a16:creationId xmlns:a16="http://schemas.microsoft.com/office/drawing/2014/main" id="{4815B51B-72D5-EF41-A276-0FA2DEC58269}"/>
                </a:ext>
              </a:extLst>
            </p:cNvPr>
            <p:cNvCxnSpPr/>
            <p:nvPr/>
          </p:nvCxnSpPr>
          <p:spPr>
            <a:xfrm flipV="1">
              <a:off x="5310502" y="3856379"/>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Gerade Verbindung 37">
              <a:extLst>
                <a:ext uri="{FF2B5EF4-FFF2-40B4-BE49-F238E27FC236}">
                  <a16:creationId xmlns:a16="http://schemas.microsoft.com/office/drawing/2014/main" id="{77A43C25-D4F7-B44F-9CB1-DC7BFDAA2AA9}"/>
                </a:ext>
              </a:extLst>
            </p:cNvPr>
            <p:cNvCxnSpPr/>
            <p:nvPr/>
          </p:nvCxnSpPr>
          <p:spPr>
            <a:xfrm flipV="1">
              <a:off x="5310502" y="4173371"/>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Gerade Verbindung 38">
              <a:extLst>
                <a:ext uri="{FF2B5EF4-FFF2-40B4-BE49-F238E27FC236}">
                  <a16:creationId xmlns:a16="http://schemas.microsoft.com/office/drawing/2014/main" id="{78DA1836-6339-3D4E-8616-5B0BD3063A5B}"/>
                </a:ext>
              </a:extLst>
            </p:cNvPr>
            <p:cNvCxnSpPr/>
            <p:nvPr/>
          </p:nvCxnSpPr>
          <p:spPr>
            <a:xfrm flipV="1">
              <a:off x="4063870" y="4499507"/>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Gerade Verbindung 39">
              <a:extLst>
                <a:ext uri="{FF2B5EF4-FFF2-40B4-BE49-F238E27FC236}">
                  <a16:creationId xmlns:a16="http://schemas.microsoft.com/office/drawing/2014/main" id="{B6DC09BA-6148-A84D-A22A-6D8C500B49DF}"/>
                </a:ext>
              </a:extLst>
            </p:cNvPr>
            <p:cNvCxnSpPr/>
            <p:nvPr/>
          </p:nvCxnSpPr>
          <p:spPr>
            <a:xfrm flipV="1">
              <a:off x="4063870" y="4824414"/>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 Verbindung 40">
              <a:extLst>
                <a:ext uri="{FF2B5EF4-FFF2-40B4-BE49-F238E27FC236}">
                  <a16:creationId xmlns:a16="http://schemas.microsoft.com/office/drawing/2014/main" id="{74A5956F-0B41-824B-B687-311C5E104FD4}"/>
                </a:ext>
              </a:extLst>
            </p:cNvPr>
            <p:cNvCxnSpPr/>
            <p:nvPr/>
          </p:nvCxnSpPr>
          <p:spPr>
            <a:xfrm flipV="1">
              <a:off x="4063870" y="5150550"/>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 Verbindung 41">
              <a:extLst>
                <a:ext uri="{FF2B5EF4-FFF2-40B4-BE49-F238E27FC236}">
                  <a16:creationId xmlns:a16="http://schemas.microsoft.com/office/drawing/2014/main" id="{3AE71D1B-601F-DC44-BE6C-4BD3EF2BBE32}"/>
                </a:ext>
              </a:extLst>
            </p:cNvPr>
            <p:cNvCxnSpPr/>
            <p:nvPr/>
          </p:nvCxnSpPr>
          <p:spPr>
            <a:xfrm flipV="1">
              <a:off x="1584960" y="5471353"/>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42">
              <a:extLst>
                <a:ext uri="{FF2B5EF4-FFF2-40B4-BE49-F238E27FC236}">
                  <a16:creationId xmlns:a16="http://schemas.microsoft.com/office/drawing/2014/main" id="{7156B499-2201-E142-8139-81B433C1F0BF}"/>
                </a:ext>
              </a:extLst>
            </p:cNvPr>
            <p:cNvCxnSpPr/>
            <p:nvPr/>
          </p:nvCxnSpPr>
          <p:spPr>
            <a:xfrm flipV="1">
              <a:off x="1584960" y="5797489"/>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a:extLst>
                <a:ext uri="{FF2B5EF4-FFF2-40B4-BE49-F238E27FC236}">
                  <a16:creationId xmlns:a16="http://schemas.microsoft.com/office/drawing/2014/main" id="{EF17206C-EED1-A046-A570-D6FA1BA7B667}"/>
                </a:ext>
              </a:extLst>
            </p:cNvPr>
            <p:cNvCxnSpPr/>
            <p:nvPr/>
          </p:nvCxnSpPr>
          <p:spPr>
            <a:xfrm flipV="1">
              <a:off x="2837499" y="5471353"/>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4">
              <a:extLst>
                <a:ext uri="{FF2B5EF4-FFF2-40B4-BE49-F238E27FC236}">
                  <a16:creationId xmlns:a16="http://schemas.microsoft.com/office/drawing/2014/main" id="{4CB5AC5E-4348-5240-B9FA-ED256BC7122C}"/>
                </a:ext>
              </a:extLst>
            </p:cNvPr>
            <p:cNvCxnSpPr/>
            <p:nvPr/>
          </p:nvCxnSpPr>
          <p:spPr>
            <a:xfrm flipV="1">
              <a:off x="2837499" y="5797489"/>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a:extLst>
                <a:ext uri="{FF2B5EF4-FFF2-40B4-BE49-F238E27FC236}">
                  <a16:creationId xmlns:a16="http://schemas.microsoft.com/office/drawing/2014/main" id="{F6B4A4D0-2A3A-2644-B1A2-5EF5825504D9}"/>
                </a:ext>
              </a:extLst>
            </p:cNvPr>
            <p:cNvCxnSpPr/>
            <p:nvPr/>
          </p:nvCxnSpPr>
          <p:spPr>
            <a:xfrm flipV="1">
              <a:off x="4063870" y="5471353"/>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Gerade Verbindung 46">
              <a:extLst>
                <a:ext uri="{FF2B5EF4-FFF2-40B4-BE49-F238E27FC236}">
                  <a16:creationId xmlns:a16="http://schemas.microsoft.com/office/drawing/2014/main" id="{F321B980-88F8-AB4F-933C-9F5C13997A3B}"/>
                </a:ext>
              </a:extLst>
            </p:cNvPr>
            <p:cNvCxnSpPr/>
            <p:nvPr/>
          </p:nvCxnSpPr>
          <p:spPr>
            <a:xfrm flipV="1">
              <a:off x="4063870" y="5797489"/>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feld 47">
            <a:extLst>
              <a:ext uri="{FF2B5EF4-FFF2-40B4-BE49-F238E27FC236}">
                <a16:creationId xmlns:a16="http://schemas.microsoft.com/office/drawing/2014/main" id="{1D9803E4-3D08-E34D-984B-556475D2FD56}"/>
              </a:ext>
            </a:extLst>
          </p:cNvPr>
          <p:cNvSpPr txBox="1"/>
          <p:nvPr/>
        </p:nvSpPr>
        <p:spPr>
          <a:xfrm>
            <a:off x="288797" y="132270"/>
            <a:ext cx="6072687" cy="369332"/>
          </a:xfrm>
          <a:prstGeom prst="rect">
            <a:avLst/>
          </a:prstGeom>
          <a:noFill/>
        </p:spPr>
        <p:txBody>
          <a:bodyPr wrap="square" rtlCol="0">
            <a:spAutoFit/>
          </a:bodyPr>
          <a:lstStyle/>
          <a:p>
            <a:r>
              <a:rPr lang="de-DE" sz="900" dirty="0" err="1"/>
              <a:t>Use</a:t>
            </a:r>
            <a:r>
              <a:rPr lang="de-DE" sz="900" dirty="0"/>
              <a:t> </a:t>
            </a:r>
            <a:r>
              <a:rPr lang="de-DE" sz="900" dirty="0" err="1"/>
              <a:t>this</a:t>
            </a:r>
            <a:r>
              <a:rPr lang="de-DE" sz="900" dirty="0"/>
              <a:t> </a:t>
            </a:r>
            <a:r>
              <a:rPr lang="de-DE" sz="900" dirty="0" err="1"/>
              <a:t>sheet</a:t>
            </a:r>
            <a:r>
              <a:rPr lang="de-DE" sz="900" dirty="0"/>
              <a:t> </a:t>
            </a:r>
            <a:r>
              <a:rPr lang="de-DE" sz="900" dirty="0" err="1"/>
              <a:t>together</a:t>
            </a:r>
            <a:r>
              <a:rPr lang="de-DE" sz="900" dirty="0"/>
              <a:t> </a:t>
            </a:r>
            <a:r>
              <a:rPr lang="de-DE" sz="900" dirty="0" err="1"/>
              <a:t>with</a:t>
            </a:r>
            <a:r>
              <a:rPr lang="de-DE" sz="900" dirty="0"/>
              <a:t> </a:t>
            </a:r>
            <a:r>
              <a:rPr lang="de-DE" sz="900" dirty="0" err="1"/>
              <a:t>the</a:t>
            </a:r>
            <a:r>
              <a:rPr lang="de-DE" sz="900" dirty="0"/>
              <a:t> </a:t>
            </a:r>
            <a:r>
              <a:rPr lang="de-DE" sz="900" dirty="0" err="1"/>
              <a:t>cards</a:t>
            </a:r>
            <a:r>
              <a:rPr lang="de-DE" sz="900" dirty="0"/>
              <a:t>. After </a:t>
            </a:r>
            <a:r>
              <a:rPr lang="de-DE" sz="900" dirty="0" err="1"/>
              <a:t>each</a:t>
            </a:r>
            <a:r>
              <a:rPr lang="de-DE" sz="900" dirty="0"/>
              <a:t> </a:t>
            </a:r>
            <a:r>
              <a:rPr lang="de-DE" sz="900" dirty="0" err="1"/>
              <a:t>dice</a:t>
            </a:r>
            <a:r>
              <a:rPr lang="de-DE" sz="900" dirty="0"/>
              <a:t> roll, </a:t>
            </a:r>
            <a:r>
              <a:rPr lang="de-DE" sz="900" dirty="0" err="1"/>
              <a:t>draw</a:t>
            </a:r>
            <a:r>
              <a:rPr lang="de-DE" sz="900" dirty="0"/>
              <a:t> a </a:t>
            </a:r>
            <a:r>
              <a:rPr lang="de-DE" sz="900" dirty="0" err="1"/>
              <a:t>card</a:t>
            </a:r>
            <a:r>
              <a:rPr lang="de-DE" sz="900" dirty="0"/>
              <a:t> </a:t>
            </a:r>
            <a:r>
              <a:rPr lang="de-DE" sz="900" dirty="0" err="1"/>
              <a:t>and</a:t>
            </a:r>
            <a:r>
              <a:rPr lang="de-DE" sz="900" dirty="0"/>
              <a:t> </a:t>
            </a:r>
            <a:r>
              <a:rPr lang="de-DE" sz="900" dirty="0" err="1"/>
              <a:t>apply</a:t>
            </a:r>
            <a:r>
              <a:rPr lang="de-DE" sz="900" dirty="0"/>
              <a:t> </a:t>
            </a:r>
            <a:r>
              <a:rPr lang="de-DE" sz="900" dirty="0" err="1"/>
              <a:t>the</a:t>
            </a:r>
            <a:r>
              <a:rPr lang="de-DE" sz="900" dirty="0"/>
              <a:t> </a:t>
            </a:r>
            <a:r>
              <a:rPr lang="de-DE" sz="900" dirty="0" err="1"/>
              <a:t>text</a:t>
            </a:r>
            <a:r>
              <a:rPr lang="de-DE" sz="900" dirty="0"/>
              <a:t> </a:t>
            </a:r>
            <a:r>
              <a:rPr lang="de-DE" sz="900" dirty="0" err="1"/>
              <a:t>for</a:t>
            </a:r>
            <a:r>
              <a:rPr lang="de-DE" sz="900" dirty="0"/>
              <a:t> </a:t>
            </a:r>
            <a:r>
              <a:rPr lang="de-DE" sz="900" u="sng" dirty="0" err="1"/>
              <a:t>next</a:t>
            </a:r>
            <a:r>
              <a:rPr lang="de-DE" sz="900" dirty="0"/>
              <a:t> roll. Game </a:t>
            </a:r>
            <a:r>
              <a:rPr lang="de-DE" sz="900" dirty="0" err="1"/>
              <a:t>ends</a:t>
            </a:r>
            <a:r>
              <a:rPr lang="de-DE" sz="900" dirty="0"/>
              <a:t> </a:t>
            </a:r>
            <a:r>
              <a:rPr lang="de-DE" sz="900" dirty="0" err="1"/>
              <a:t>if</a:t>
            </a:r>
            <a:r>
              <a:rPr lang="de-DE" sz="900" dirty="0"/>
              <a:t> </a:t>
            </a:r>
            <a:r>
              <a:rPr lang="de-DE" sz="900" dirty="0" err="1"/>
              <a:t>zero</a:t>
            </a:r>
            <a:r>
              <a:rPr lang="de-DE" sz="900" dirty="0"/>
              <a:t> </a:t>
            </a:r>
            <a:r>
              <a:rPr lang="de-DE" sz="900" dirty="0" err="1"/>
              <a:t>newly</a:t>
            </a:r>
            <a:r>
              <a:rPr lang="de-DE" sz="900" dirty="0"/>
              <a:t> </a:t>
            </a:r>
            <a:r>
              <a:rPr lang="de-DE" sz="900" dirty="0" err="1"/>
              <a:t>infected</a:t>
            </a:r>
            <a:r>
              <a:rPr lang="de-DE" sz="900" dirty="0"/>
              <a:t> </a:t>
            </a:r>
            <a:r>
              <a:rPr lang="de-DE" sz="900" dirty="0" err="1"/>
              <a:t>persons</a:t>
            </a:r>
            <a:r>
              <a:rPr lang="de-DE" sz="900" dirty="0"/>
              <a:t>.</a:t>
            </a:r>
          </a:p>
        </p:txBody>
      </p:sp>
    </p:spTree>
    <p:extLst>
      <p:ext uri="{BB962C8B-B14F-4D97-AF65-F5344CB8AC3E}">
        <p14:creationId xmlns:p14="http://schemas.microsoft.com/office/powerpoint/2010/main" val="20182570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a:extLst>
              <a:ext uri="{FF2B5EF4-FFF2-40B4-BE49-F238E27FC236}">
                <a16:creationId xmlns:a16="http://schemas.microsoft.com/office/drawing/2014/main" id="{5CED61F0-C079-5F41-9C8B-8C8142FD0B75}"/>
              </a:ext>
            </a:extLst>
          </p:cNvPr>
          <p:cNvGraphicFramePr>
            <a:graphicFrameLocks noGrp="1"/>
          </p:cNvGraphicFramePr>
          <p:nvPr>
            <p:extLst/>
          </p:nvPr>
        </p:nvGraphicFramePr>
        <p:xfrm>
          <a:off x="494674" y="359762"/>
          <a:ext cx="5970132" cy="8788239"/>
        </p:xfrm>
        <a:graphic>
          <a:graphicData uri="http://schemas.openxmlformats.org/drawingml/2006/table">
            <a:tbl>
              <a:tblPr firstRow="1" bandRow="1">
                <a:tableStyleId>{5940675A-B579-460E-94D1-54222C63F5DA}</a:tableStyleId>
              </a:tblPr>
              <a:tblGrid>
                <a:gridCol w="1492533">
                  <a:extLst>
                    <a:ext uri="{9D8B030D-6E8A-4147-A177-3AD203B41FA5}">
                      <a16:colId xmlns:a16="http://schemas.microsoft.com/office/drawing/2014/main" val="1700625620"/>
                    </a:ext>
                  </a:extLst>
                </a:gridCol>
                <a:gridCol w="1492533">
                  <a:extLst>
                    <a:ext uri="{9D8B030D-6E8A-4147-A177-3AD203B41FA5}">
                      <a16:colId xmlns:a16="http://schemas.microsoft.com/office/drawing/2014/main" val="3796256015"/>
                    </a:ext>
                  </a:extLst>
                </a:gridCol>
                <a:gridCol w="1492533">
                  <a:extLst>
                    <a:ext uri="{9D8B030D-6E8A-4147-A177-3AD203B41FA5}">
                      <a16:colId xmlns:a16="http://schemas.microsoft.com/office/drawing/2014/main" val="3729600254"/>
                    </a:ext>
                  </a:extLst>
                </a:gridCol>
                <a:gridCol w="1492533">
                  <a:extLst>
                    <a:ext uri="{9D8B030D-6E8A-4147-A177-3AD203B41FA5}">
                      <a16:colId xmlns:a16="http://schemas.microsoft.com/office/drawing/2014/main" val="2588793546"/>
                    </a:ext>
                  </a:extLst>
                </a:gridCol>
              </a:tblGrid>
              <a:tr h="1617609">
                <a:tc>
                  <a:txBody>
                    <a:bodyPr/>
                    <a:lstStyle/>
                    <a:p>
                      <a:pPr algn="ctr"/>
                      <a:r>
                        <a:rPr lang="de-DE" sz="1000" b="1" dirty="0"/>
                        <a:t>Bad Batch</a:t>
                      </a:r>
                    </a:p>
                    <a:p>
                      <a:pPr algn="just"/>
                      <a:r>
                        <a:rPr lang="de-DE" sz="900" dirty="0" err="1"/>
                        <a:t>Your</a:t>
                      </a:r>
                      <a:r>
                        <a:rPr lang="de-DE" sz="900" dirty="0"/>
                        <a:t> lab </a:t>
                      </a:r>
                      <a:r>
                        <a:rPr lang="de-DE" sz="900" dirty="0" err="1"/>
                        <a:t>tests</a:t>
                      </a:r>
                      <a:r>
                        <a:rPr lang="de-DE" sz="900" dirty="0"/>
                        <a:t> </a:t>
                      </a:r>
                      <a:r>
                        <a:rPr lang="de-DE" sz="900" dirty="0" err="1"/>
                        <a:t>had</a:t>
                      </a:r>
                      <a:r>
                        <a:rPr lang="de-DE" sz="900" dirty="0"/>
                        <a:t> </a:t>
                      </a:r>
                      <a:r>
                        <a:rPr lang="de-DE" sz="900" dirty="0" err="1"/>
                        <a:t>serious</a:t>
                      </a:r>
                      <a:r>
                        <a:rPr lang="de-DE" sz="900" dirty="0"/>
                        <a:t> </a:t>
                      </a:r>
                      <a:r>
                        <a:rPr lang="de-DE" sz="900" dirty="0" err="1"/>
                        <a:t>quality</a:t>
                      </a:r>
                      <a:r>
                        <a:rPr lang="de-DE" sz="900" dirty="0"/>
                        <a:t> </a:t>
                      </a:r>
                      <a:r>
                        <a:rPr lang="de-DE" sz="900" dirty="0" err="1"/>
                        <a:t>issues</a:t>
                      </a:r>
                      <a:r>
                        <a:rPr lang="de-DE" sz="900" dirty="0"/>
                        <a:t> </a:t>
                      </a:r>
                      <a:r>
                        <a:rPr lang="de-DE" sz="900" dirty="0" err="1"/>
                        <a:t>and</a:t>
                      </a:r>
                      <a:r>
                        <a:rPr lang="de-DE" sz="900" dirty="0"/>
                        <a:t> </a:t>
                      </a:r>
                      <a:r>
                        <a:rPr lang="de-DE" sz="900" dirty="0" err="1"/>
                        <a:t>produced</a:t>
                      </a:r>
                      <a:r>
                        <a:rPr lang="de-DE" sz="900" dirty="0"/>
                        <a:t> </a:t>
                      </a:r>
                      <a:r>
                        <a:rPr lang="de-DE" sz="900" dirty="0" err="1"/>
                        <a:t>false</a:t>
                      </a:r>
                      <a:r>
                        <a:rPr lang="de-DE" sz="900" dirty="0"/>
                        <a:t> negatives.</a:t>
                      </a:r>
                    </a:p>
                    <a:p>
                      <a:pPr algn="just"/>
                      <a:r>
                        <a:rPr lang="de-DE" sz="900" dirty="0"/>
                        <a:t>Add 3 </a:t>
                      </a:r>
                      <a:r>
                        <a:rPr lang="de-DE" sz="900" dirty="0" err="1"/>
                        <a:t>dice</a:t>
                      </a:r>
                      <a:r>
                        <a:rPr lang="de-DE" sz="900" dirty="0"/>
                        <a:t> </a:t>
                      </a:r>
                      <a:r>
                        <a:rPr lang="de-DE" sz="900" dirty="0" err="1"/>
                        <a:t>to</a:t>
                      </a:r>
                      <a:r>
                        <a:rPr lang="de-DE" sz="900" dirty="0"/>
                        <a:t> </a:t>
                      </a:r>
                      <a:r>
                        <a:rPr lang="de-DE" sz="900" dirty="0" err="1"/>
                        <a:t>the</a:t>
                      </a:r>
                      <a:r>
                        <a:rPr lang="de-DE" sz="900" dirty="0"/>
                        <a:t> </a:t>
                      </a:r>
                      <a:r>
                        <a:rPr lang="de-DE" sz="900" dirty="0" err="1"/>
                        <a:t>next</a:t>
                      </a:r>
                      <a:r>
                        <a:rPr lang="de-DE" sz="900" dirty="0"/>
                        <a:t> </a:t>
                      </a:r>
                      <a:r>
                        <a:rPr lang="de-DE" sz="900" dirty="0" err="1"/>
                        <a:t>cycle</a:t>
                      </a:r>
                      <a:r>
                        <a:rPr lang="de-DE" sz="900" dirty="0"/>
                        <a:t>.</a:t>
                      </a:r>
                      <a:endParaRPr lang="de-DE" sz="900" b="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Bad Batch</a:t>
                      </a:r>
                    </a:p>
                    <a:p>
                      <a:pPr algn="just"/>
                      <a:r>
                        <a:rPr lang="de-DE" sz="900" dirty="0" err="1"/>
                        <a:t>Your</a:t>
                      </a:r>
                      <a:r>
                        <a:rPr lang="de-DE" sz="900" dirty="0"/>
                        <a:t> lab </a:t>
                      </a:r>
                      <a:r>
                        <a:rPr lang="de-DE" sz="900" dirty="0" err="1"/>
                        <a:t>tests</a:t>
                      </a:r>
                      <a:r>
                        <a:rPr lang="de-DE" sz="900" dirty="0"/>
                        <a:t> </a:t>
                      </a:r>
                      <a:r>
                        <a:rPr lang="de-DE" sz="900" dirty="0" err="1"/>
                        <a:t>had</a:t>
                      </a:r>
                      <a:r>
                        <a:rPr lang="de-DE" sz="900" dirty="0"/>
                        <a:t> </a:t>
                      </a:r>
                      <a:r>
                        <a:rPr lang="de-DE" sz="900" dirty="0" err="1"/>
                        <a:t>serious</a:t>
                      </a:r>
                      <a:r>
                        <a:rPr lang="de-DE" sz="900" dirty="0"/>
                        <a:t> </a:t>
                      </a:r>
                      <a:r>
                        <a:rPr lang="de-DE" sz="900" dirty="0" err="1"/>
                        <a:t>quality</a:t>
                      </a:r>
                      <a:r>
                        <a:rPr lang="de-DE" sz="900" dirty="0"/>
                        <a:t> </a:t>
                      </a:r>
                      <a:r>
                        <a:rPr lang="de-DE" sz="900" dirty="0" err="1"/>
                        <a:t>issues</a:t>
                      </a:r>
                      <a:r>
                        <a:rPr lang="de-DE" sz="900" dirty="0"/>
                        <a:t> </a:t>
                      </a:r>
                      <a:r>
                        <a:rPr lang="de-DE" sz="900" dirty="0" err="1"/>
                        <a:t>and</a:t>
                      </a:r>
                      <a:r>
                        <a:rPr lang="de-DE" sz="900" dirty="0"/>
                        <a:t> </a:t>
                      </a:r>
                      <a:r>
                        <a:rPr lang="de-DE" sz="900" dirty="0" err="1"/>
                        <a:t>produced</a:t>
                      </a:r>
                      <a:r>
                        <a:rPr lang="de-DE" sz="900" dirty="0"/>
                        <a:t> </a:t>
                      </a:r>
                      <a:r>
                        <a:rPr lang="de-DE" sz="900" dirty="0" err="1"/>
                        <a:t>false</a:t>
                      </a:r>
                      <a:r>
                        <a:rPr lang="de-DE" sz="900" dirty="0"/>
                        <a:t> negatives.</a:t>
                      </a:r>
                    </a:p>
                    <a:p>
                      <a:pPr algn="just"/>
                      <a:r>
                        <a:rPr lang="de-DE" sz="900" dirty="0"/>
                        <a:t>Add 2 </a:t>
                      </a:r>
                      <a:r>
                        <a:rPr lang="de-DE" sz="900" dirty="0" err="1"/>
                        <a:t>dice</a:t>
                      </a:r>
                      <a:r>
                        <a:rPr lang="de-DE" sz="900" dirty="0"/>
                        <a:t> </a:t>
                      </a:r>
                      <a:r>
                        <a:rPr lang="de-DE" sz="900" dirty="0" err="1"/>
                        <a:t>to</a:t>
                      </a:r>
                      <a:r>
                        <a:rPr lang="de-DE" sz="900" dirty="0"/>
                        <a:t> </a:t>
                      </a:r>
                      <a:r>
                        <a:rPr lang="de-DE" sz="900" dirty="0" err="1"/>
                        <a:t>the</a:t>
                      </a:r>
                      <a:r>
                        <a:rPr lang="de-DE" sz="900" dirty="0"/>
                        <a:t> </a:t>
                      </a:r>
                      <a:r>
                        <a:rPr lang="de-DE" sz="900" dirty="0" err="1"/>
                        <a:t>next</a:t>
                      </a:r>
                      <a:r>
                        <a:rPr lang="de-DE" sz="900" dirty="0"/>
                        <a:t> </a:t>
                      </a:r>
                      <a:r>
                        <a:rPr lang="de-DE" sz="900" dirty="0" err="1"/>
                        <a:t>cycle</a:t>
                      </a:r>
                      <a:r>
                        <a:rPr lang="de-DE" sz="900" dirty="0"/>
                        <a:t>.</a:t>
                      </a:r>
                      <a:endParaRPr lang="de-DE" sz="900" b="0" dirty="0"/>
                    </a:p>
                    <a:p>
                      <a:pPr algn="ctr"/>
                      <a:endParaRPr lang="de-DE" sz="900" b="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Not </a:t>
                      </a:r>
                      <a:r>
                        <a:rPr lang="de-DE" sz="1000" b="1" dirty="0" err="1"/>
                        <a:t>enough</a:t>
                      </a:r>
                      <a:r>
                        <a:rPr lang="de-DE" sz="1000" b="1" dirty="0"/>
                        <a:t> PPE Supply!</a:t>
                      </a:r>
                    </a:p>
                    <a:p>
                      <a:pPr algn="just"/>
                      <a:r>
                        <a:rPr lang="de-DE" sz="900" dirty="0" err="1"/>
                        <a:t>Your</a:t>
                      </a:r>
                      <a:r>
                        <a:rPr lang="de-DE" sz="900" dirty="0"/>
                        <a:t> </a:t>
                      </a:r>
                      <a:r>
                        <a:rPr lang="de-DE" sz="900" dirty="0" err="1"/>
                        <a:t>government</a:t>
                      </a:r>
                      <a:r>
                        <a:rPr lang="de-DE" sz="900" dirty="0"/>
                        <a:t> was </a:t>
                      </a:r>
                      <a:r>
                        <a:rPr lang="de-DE" sz="900" dirty="0" err="1"/>
                        <a:t>totally</a:t>
                      </a:r>
                      <a:r>
                        <a:rPr lang="de-DE" sz="900" dirty="0"/>
                        <a:t> </a:t>
                      </a:r>
                      <a:r>
                        <a:rPr lang="de-DE" sz="900" dirty="0" err="1"/>
                        <a:t>unprepared</a:t>
                      </a:r>
                      <a:r>
                        <a:rPr lang="de-DE" sz="900" dirty="0"/>
                        <a:t> </a:t>
                      </a:r>
                      <a:r>
                        <a:rPr lang="de-DE" sz="900" dirty="0" err="1"/>
                        <a:t>for</a:t>
                      </a:r>
                      <a:r>
                        <a:rPr lang="de-DE" sz="900" dirty="0"/>
                        <a:t> </a:t>
                      </a:r>
                      <a:r>
                        <a:rPr lang="de-DE" sz="900" dirty="0" err="1"/>
                        <a:t>this</a:t>
                      </a:r>
                      <a:r>
                        <a:rPr lang="de-DE" sz="900" dirty="0"/>
                        <a:t> </a:t>
                      </a:r>
                      <a:r>
                        <a:rPr lang="de-DE" sz="900" dirty="0" err="1"/>
                        <a:t>and</a:t>
                      </a:r>
                      <a:r>
                        <a:rPr lang="de-DE" sz="900" dirty="0"/>
                        <a:t> PPE </a:t>
                      </a:r>
                      <a:r>
                        <a:rPr lang="de-DE" sz="900" dirty="0" err="1"/>
                        <a:t>is</a:t>
                      </a:r>
                      <a:r>
                        <a:rPr lang="de-DE" sz="900" dirty="0"/>
                        <a:t> </a:t>
                      </a:r>
                      <a:r>
                        <a:rPr lang="de-DE" sz="900" dirty="0" err="1"/>
                        <a:t>missing</a:t>
                      </a:r>
                      <a:r>
                        <a:rPr lang="de-DE" sz="900" dirty="0"/>
                        <a:t> at </a:t>
                      </a:r>
                      <a:r>
                        <a:rPr lang="de-DE" sz="900" dirty="0" err="1"/>
                        <a:t>hospitals</a:t>
                      </a:r>
                      <a:r>
                        <a:rPr lang="de-DE" sz="900" dirty="0"/>
                        <a:t>. Add 3 </a:t>
                      </a:r>
                      <a:r>
                        <a:rPr lang="de-DE" sz="900" dirty="0" err="1"/>
                        <a:t>dice</a:t>
                      </a:r>
                      <a:r>
                        <a:rPr lang="de-DE" sz="900" dirty="0"/>
                        <a:t> </a:t>
                      </a:r>
                      <a:r>
                        <a:rPr lang="de-DE" sz="900" dirty="0" err="1"/>
                        <a:t>to</a:t>
                      </a:r>
                      <a:r>
                        <a:rPr lang="de-DE" sz="900" dirty="0"/>
                        <a:t> </a:t>
                      </a:r>
                      <a:r>
                        <a:rPr lang="de-DE" sz="900" dirty="0" err="1"/>
                        <a:t>the</a:t>
                      </a:r>
                      <a:r>
                        <a:rPr lang="de-DE" sz="900" dirty="0"/>
                        <a:t> </a:t>
                      </a:r>
                      <a:r>
                        <a:rPr lang="de-DE" sz="900" dirty="0" err="1"/>
                        <a:t>next</a:t>
                      </a:r>
                      <a:r>
                        <a:rPr lang="de-DE" sz="900" dirty="0"/>
                        <a:t> </a:t>
                      </a:r>
                      <a:r>
                        <a:rPr lang="de-DE" sz="900" dirty="0" err="1"/>
                        <a:t>cycle</a:t>
                      </a:r>
                      <a:r>
                        <a:rPr lang="de-DE" sz="900" dirty="0"/>
                        <a:t>.</a:t>
                      </a:r>
                    </a:p>
                    <a:p>
                      <a:pPr algn="just"/>
                      <a:r>
                        <a:rPr lang="de-DE" sz="900" dirty="0"/>
                        <a:t>Keep </a:t>
                      </a:r>
                      <a:r>
                        <a:rPr lang="de-DE" sz="900" dirty="0" err="1"/>
                        <a:t>this</a:t>
                      </a:r>
                      <a:r>
                        <a:rPr lang="de-DE" sz="900" dirty="0"/>
                        <a:t> </a:t>
                      </a:r>
                      <a:r>
                        <a:rPr lang="de-DE" sz="900" dirty="0" err="1"/>
                        <a:t>card</a:t>
                      </a:r>
                      <a:r>
                        <a:rPr lang="de-DE" sz="900" dirty="0"/>
                        <a:t>. </a:t>
                      </a:r>
                      <a:r>
                        <a:rPr lang="de-DE" sz="900" dirty="0" err="1"/>
                        <a:t>It</a:t>
                      </a:r>
                      <a:r>
                        <a:rPr lang="de-DE" sz="900" dirty="0"/>
                        <a:t> </a:t>
                      </a:r>
                      <a:r>
                        <a:rPr lang="de-DE" sz="900" dirty="0" err="1"/>
                        <a:t>counts</a:t>
                      </a:r>
                      <a:r>
                        <a:rPr lang="de-DE" sz="900" dirty="0"/>
                        <a:t> </a:t>
                      </a:r>
                      <a:r>
                        <a:rPr lang="de-DE" sz="900" dirty="0" err="1"/>
                        <a:t>as</a:t>
                      </a:r>
                      <a:r>
                        <a:rPr lang="de-DE" sz="900" dirty="0"/>
                        <a:t> </a:t>
                      </a:r>
                      <a:r>
                        <a:rPr lang="de-DE" sz="900" dirty="0" err="1"/>
                        <a:t>passing</a:t>
                      </a:r>
                      <a:r>
                        <a:rPr lang="de-DE" sz="900" dirty="0"/>
                        <a:t> </a:t>
                      </a:r>
                      <a:r>
                        <a:rPr lang="de-DE" sz="900" dirty="0" err="1"/>
                        <a:t>the</a:t>
                      </a:r>
                      <a:r>
                        <a:rPr lang="de-DE" sz="900" dirty="0"/>
                        <a:t> ICU-</a:t>
                      </a:r>
                      <a:r>
                        <a:rPr lang="de-DE" sz="900" dirty="0" err="1"/>
                        <a:t>threshold</a:t>
                      </a:r>
                      <a:r>
                        <a:rPr lang="de-DE" sz="900" dirty="0"/>
                        <a:t> </a:t>
                      </a:r>
                      <a:r>
                        <a:rPr lang="de-DE" sz="900" dirty="0" err="1"/>
                        <a:t>once</a:t>
                      </a:r>
                      <a:r>
                        <a:rPr lang="de-DE" sz="900" dirty="0"/>
                        <a:t>.</a:t>
                      </a:r>
                    </a:p>
                    <a:p>
                      <a:pPr algn="ctr"/>
                      <a:endParaRPr lang="de-DE" sz="900" b="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50" b="1" dirty="0" err="1"/>
                        <a:t>Social</a:t>
                      </a:r>
                      <a:r>
                        <a:rPr lang="de-DE" sz="1050" b="1" dirty="0"/>
                        <a:t> </a:t>
                      </a:r>
                      <a:r>
                        <a:rPr lang="de-DE" sz="1050" b="1" dirty="0" err="1"/>
                        <a:t>Tipping</a:t>
                      </a:r>
                      <a:r>
                        <a:rPr lang="de-DE" sz="1050" b="1" dirty="0"/>
                        <a:t> Point</a:t>
                      </a:r>
                    </a:p>
                    <a:p>
                      <a:pPr algn="just"/>
                      <a:r>
                        <a:rPr lang="de-DE" sz="800" dirty="0" err="1"/>
                        <a:t>Reshuffle</a:t>
                      </a:r>
                      <a:r>
                        <a:rPr lang="de-DE" sz="800" dirty="0"/>
                        <a:t> </a:t>
                      </a:r>
                      <a:r>
                        <a:rPr lang="de-DE" sz="800" dirty="0" err="1"/>
                        <a:t>card</a:t>
                      </a:r>
                      <a:r>
                        <a:rPr lang="de-DE" sz="800" dirty="0"/>
                        <a:t> </a:t>
                      </a:r>
                      <a:r>
                        <a:rPr lang="de-DE" sz="800" dirty="0" err="1"/>
                        <a:t>before</a:t>
                      </a:r>
                      <a:r>
                        <a:rPr lang="de-DE" sz="800" dirty="0"/>
                        <a:t> </a:t>
                      </a:r>
                      <a:r>
                        <a:rPr lang="de-DE" sz="800" dirty="0" err="1"/>
                        <a:t>cycle</a:t>
                      </a:r>
                      <a:r>
                        <a:rPr lang="de-DE" sz="800" dirty="0"/>
                        <a:t> 6. </a:t>
                      </a:r>
                      <a:r>
                        <a:rPr lang="de-DE" sz="800" dirty="0" err="1"/>
                        <a:t>If</a:t>
                      </a:r>
                      <a:r>
                        <a:rPr lang="de-DE" sz="800" dirty="0"/>
                        <a:t> </a:t>
                      </a:r>
                      <a:r>
                        <a:rPr lang="de-DE" sz="800" dirty="0" err="1"/>
                        <a:t>the</a:t>
                      </a:r>
                      <a:r>
                        <a:rPr lang="de-DE" sz="800" dirty="0"/>
                        <a:t> ICU </a:t>
                      </a:r>
                      <a:r>
                        <a:rPr lang="de-DE" sz="800" dirty="0" err="1"/>
                        <a:t>threshold</a:t>
                      </a:r>
                      <a:r>
                        <a:rPr lang="de-DE" sz="800" dirty="0"/>
                        <a:t> </a:t>
                      </a:r>
                      <a:r>
                        <a:rPr lang="de-DE" sz="800" dirty="0" err="1"/>
                        <a:t>has</a:t>
                      </a:r>
                      <a:r>
                        <a:rPr lang="de-DE" sz="800" dirty="0"/>
                        <a:t> </a:t>
                      </a:r>
                      <a:r>
                        <a:rPr lang="de-DE" sz="800" dirty="0" err="1"/>
                        <a:t>been</a:t>
                      </a:r>
                      <a:r>
                        <a:rPr lang="de-DE" sz="800" dirty="0"/>
                        <a:t> </a:t>
                      </a:r>
                      <a:r>
                        <a:rPr lang="de-DE" sz="800" dirty="0" err="1"/>
                        <a:t>surpassed</a:t>
                      </a:r>
                      <a:r>
                        <a:rPr lang="de-DE" sz="800" dirty="0"/>
                        <a:t> 3 </a:t>
                      </a:r>
                      <a:r>
                        <a:rPr lang="de-DE" sz="800" dirty="0" err="1"/>
                        <a:t>or</a:t>
                      </a:r>
                      <a:r>
                        <a:rPr lang="de-DE" sz="800" dirty="0"/>
                        <a:t> </a:t>
                      </a:r>
                      <a:r>
                        <a:rPr lang="de-DE" sz="800" dirty="0" err="1"/>
                        <a:t>more</a:t>
                      </a:r>
                      <a:r>
                        <a:rPr lang="de-DE" sz="800" dirty="0"/>
                        <a:t> </a:t>
                      </a:r>
                      <a:r>
                        <a:rPr lang="de-DE" sz="800" dirty="0" err="1"/>
                        <a:t>times</a:t>
                      </a:r>
                      <a:r>
                        <a:rPr lang="de-DE" sz="800" dirty="0"/>
                        <a:t>: Welcome </a:t>
                      </a:r>
                      <a:r>
                        <a:rPr lang="de-DE" sz="800" dirty="0" err="1"/>
                        <a:t>to</a:t>
                      </a:r>
                      <a:r>
                        <a:rPr lang="de-DE" sz="800" dirty="0"/>
                        <a:t> </a:t>
                      </a:r>
                      <a:r>
                        <a:rPr lang="de-DE" sz="800" dirty="0" err="1"/>
                        <a:t>the</a:t>
                      </a:r>
                      <a:r>
                        <a:rPr lang="de-DE" sz="800" dirty="0"/>
                        <a:t> </a:t>
                      </a:r>
                      <a:r>
                        <a:rPr lang="de-DE" sz="800" dirty="0" err="1"/>
                        <a:t>Quarantine</a:t>
                      </a:r>
                      <a:r>
                        <a:rPr lang="de-DE" sz="800" dirty="0"/>
                        <a:t> State </a:t>
                      </a:r>
                      <a:r>
                        <a:rPr lang="de-DE" sz="800" dirty="0" err="1"/>
                        <a:t>where</a:t>
                      </a:r>
                      <a:r>
                        <a:rPr lang="de-DE" sz="800" dirty="0"/>
                        <a:t> </a:t>
                      </a:r>
                      <a:r>
                        <a:rPr lang="de-DE" sz="800" dirty="0" err="1"/>
                        <a:t>social</a:t>
                      </a:r>
                      <a:r>
                        <a:rPr lang="de-DE" sz="800" dirty="0"/>
                        <a:t> </a:t>
                      </a:r>
                      <a:r>
                        <a:rPr lang="de-DE" sz="800" dirty="0" err="1"/>
                        <a:t>freedom</a:t>
                      </a:r>
                      <a:r>
                        <a:rPr lang="de-DE" sz="800" dirty="0"/>
                        <a:t> was </a:t>
                      </a:r>
                      <a:r>
                        <a:rPr lang="de-DE" sz="800" dirty="0" err="1"/>
                        <a:t>replaced</a:t>
                      </a:r>
                      <a:r>
                        <a:rPr lang="de-DE" sz="800" dirty="0"/>
                        <a:t> </a:t>
                      </a:r>
                      <a:r>
                        <a:rPr lang="de-DE" sz="800" dirty="0" err="1"/>
                        <a:t>by</a:t>
                      </a:r>
                      <a:r>
                        <a:rPr lang="de-DE" sz="800" dirty="0"/>
                        <a:t> </a:t>
                      </a:r>
                      <a:r>
                        <a:rPr lang="de-DE" sz="800" dirty="0" err="1"/>
                        <a:t>health</a:t>
                      </a:r>
                      <a:r>
                        <a:rPr lang="de-DE" sz="800" dirty="0"/>
                        <a:t> </a:t>
                      </a:r>
                      <a:r>
                        <a:rPr lang="de-DE" sz="800" dirty="0" err="1"/>
                        <a:t>security</a:t>
                      </a:r>
                      <a:r>
                        <a:rPr lang="de-DE" sz="800" dirty="0"/>
                        <a:t>. </a:t>
                      </a:r>
                      <a:r>
                        <a:rPr lang="de-DE" sz="800" dirty="0" err="1"/>
                        <a:t>Make</a:t>
                      </a:r>
                      <a:r>
                        <a:rPr lang="de-DE" sz="800" dirty="0"/>
                        <a:t> </a:t>
                      </a:r>
                      <a:r>
                        <a:rPr lang="de-DE" sz="800" dirty="0" err="1"/>
                        <a:t>sure</a:t>
                      </a:r>
                      <a:r>
                        <a:rPr lang="de-DE" sz="800" dirty="0"/>
                        <a:t> </a:t>
                      </a:r>
                      <a:r>
                        <a:rPr lang="de-DE" sz="800" dirty="0" err="1"/>
                        <a:t>to</a:t>
                      </a:r>
                      <a:r>
                        <a:rPr lang="de-DE" sz="800" dirty="0"/>
                        <a:t> </a:t>
                      </a:r>
                      <a:r>
                        <a:rPr lang="de-DE" sz="800" dirty="0" err="1"/>
                        <a:t>always</a:t>
                      </a:r>
                      <a:r>
                        <a:rPr lang="de-DE" sz="800" dirty="0"/>
                        <a:t> </a:t>
                      </a:r>
                      <a:r>
                        <a:rPr lang="de-DE" sz="800" dirty="0" err="1"/>
                        <a:t>keep</a:t>
                      </a:r>
                      <a:r>
                        <a:rPr lang="de-DE" sz="800" dirty="0"/>
                        <a:t> </a:t>
                      </a:r>
                      <a:r>
                        <a:rPr lang="de-DE" sz="800" dirty="0" err="1"/>
                        <a:t>your</a:t>
                      </a:r>
                      <a:r>
                        <a:rPr lang="de-DE" sz="800" dirty="0"/>
                        <a:t> electronic </a:t>
                      </a:r>
                      <a:r>
                        <a:rPr lang="de-DE" sz="800" dirty="0" err="1"/>
                        <a:t>health</a:t>
                      </a:r>
                      <a:r>
                        <a:rPr lang="de-DE" sz="800" dirty="0"/>
                        <a:t> tag </a:t>
                      </a:r>
                      <a:r>
                        <a:rPr lang="de-DE" sz="800" dirty="0" err="1"/>
                        <a:t>with</a:t>
                      </a:r>
                      <a:r>
                        <a:rPr lang="de-DE" sz="800" dirty="0"/>
                        <a:t> </a:t>
                      </a:r>
                      <a:r>
                        <a:rPr lang="de-DE" sz="800" dirty="0" err="1"/>
                        <a:t>you</a:t>
                      </a:r>
                      <a:r>
                        <a:rPr lang="de-DE" sz="800" dirty="0"/>
                        <a:t> </a:t>
                      </a:r>
                      <a:r>
                        <a:rPr lang="de-DE" sz="800" dirty="0" err="1"/>
                        <a:t>to</a:t>
                      </a:r>
                      <a:r>
                        <a:rPr lang="de-DE" sz="800" dirty="0"/>
                        <a:t> </a:t>
                      </a:r>
                      <a:r>
                        <a:rPr lang="de-DE" sz="800" dirty="0" err="1"/>
                        <a:t>avoid</a:t>
                      </a:r>
                      <a:r>
                        <a:rPr lang="de-DE" sz="800" dirty="0"/>
                        <a:t> </a:t>
                      </a:r>
                      <a:r>
                        <a:rPr lang="de-DE" sz="800" dirty="0" err="1"/>
                        <a:t>deportation</a:t>
                      </a:r>
                      <a:r>
                        <a:rPr lang="de-DE" sz="800" dirty="0"/>
                        <a:t>.</a:t>
                      </a:r>
                    </a:p>
                    <a:p>
                      <a:pPr algn="ctr"/>
                      <a:r>
                        <a:rPr lang="de-DE" sz="1000" dirty="0" err="1"/>
                        <a:t>You</a:t>
                      </a:r>
                      <a:r>
                        <a:rPr lang="de-DE" sz="1000" dirty="0"/>
                        <a:t> </a:t>
                      </a:r>
                      <a:r>
                        <a:rPr lang="de-DE" sz="1000" dirty="0" err="1"/>
                        <a:t>failed</a:t>
                      </a:r>
                      <a:r>
                        <a:rPr lang="de-DE" sz="1000" dirty="0"/>
                        <a:t>. Game </a:t>
                      </a:r>
                      <a:r>
                        <a:rPr lang="de-DE" sz="1000" dirty="0" err="1"/>
                        <a:t>over</a:t>
                      </a:r>
                      <a:r>
                        <a:rPr lang="de-DE" sz="1000" dirty="0"/>
                        <a:t>.</a:t>
                      </a:r>
                    </a:p>
                    <a:p>
                      <a:pPr algn="ctr"/>
                      <a:endParaRPr lang="de-DE" sz="900" b="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24630442"/>
                  </a:ext>
                </a:extLst>
              </a:tr>
              <a:tr h="1387633">
                <a:tc>
                  <a:txBody>
                    <a:bodyPr/>
                    <a:lstStyle/>
                    <a:p>
                      <a:pPr algn="ctr"/>
                      <a:r>
                        <a:rPr lang="de-DE" sz="1000" b="1" dirty="0" err="1"/>
                        <a:t>Inconvincible</a:t>
                      </a:r>
                      <a:r>
                        <a:rPr lang="de-DE" sz="1000" b="1" dirty="0"/>
                        <a:t> </a:t>
                      </a:r>
                      <a:r>
                        <a:rPr lang="de-DE" sz="1000" b="1" dirty="0" err="1"/>
                        <a:t>Idiots</a:t>
                      </a:r>
                      <a:endParaRPr lang="de-DE" sz="1000" b="1" dirty="0"/>
                    </a:p>
                    <a:p>
                      <a:pPr algn="just"/>
                      <a:r>
                        <a:rPr lang="de-DE" sz="900" dirty="0"/>
                        <a:t>You are about to uncover a secret government plot: the so-called virus is a hoax!</a:t>
                      </a:r>
                    </a:p>
                    <a:p>
                      <a:pPr algn="just"/>
                      <a:r>
                        <a:rPr lang="de-DE" sz="900" dirty="0"/>
                        <a:t>Keep </a:t>
                      </a:r>
                      <a:r>
                        <a:rPr lang="de-DE" sz="900" dirty="0" err="1"/>
                        <a:t>this</a:t>
                      </a:r>
                      <a:r>
                        <a:rPr lang="de-DE" sz="900" dirty="0"/>
                        <a:t> </a:t>
                      </a:r>
                      <a:r>
                        <a:rPr lang="de-DE" sz="900" dirty="0" err="1"/>
                        <a:t>card</a:t>
                      </a:r>
                      <a:r>
                        <a:rPr lang="de-DE" sz="900" dirty="0"/>
                        <a:t> </a:t>
                      </a:r>
                      <a:r>
                        <a:rPr lang="de-DE" sz="900" dirty="0" err="1"/>
                        <a:t>face</a:t>
                      </a:r>
                      <a:r>
                        <a:rPr lang="de-DE" sz="900" dirty="0"/>
                        <a:t> </a:t>
                      </a:r>
                      <a:r>
                        <a:rPr lang="de-DE" sz="900" dirty="0" err="1"/>
                        <a:t>up</a:t>
                      </a:r>
                      <a:r>
                        <a:rPr lang="de-DE" sz="900" dirty="0"/>
                        <a:t>. Roll </a:t>
                      </a:r>
                      <a:r>
                        <a:rPr lang="de-DE" sz="900" dirty="0" err="1"/>
                        <a:t>one</a:t>
                      </a:r>
                      <a:r>
                        <a:rPr lang="de-DE" sz="900" dirty="0"/>
                        <a:t> die </a:t>
                      </a:r>
                      <a:r>
                        <a:rPr lang="de-DE" sz="900" dirty="0" err="1"/>
                        <a:t>more</a:t>
                      </a:r>
                      <a:r>
                        <a:rPr lang="de-DE" sz="900" dirty="0"/>
                        <a:t> in </a:t>
                      </a:r>
                      <a:r>
                        <a:rPr lang="de-DE" sz="900" dirty="0" err="1"/>
                        <a:t>any</a:t>
                      </a:r>
                      <a:r>
                        <a:rPr lang="de-DE" sz="900" dirty="0"/>
                        <a:t> </a:t>
                      </a:r>
                      <a:r>
                        <a:rPr lang="de-DE" sz="900" dirty="0" err="1"/>
                        <a:t>future</a:t>
                      </a:r>
                      <a:r>
                        <a:rPr lang="de-DE" sz="900" dirty="0"/>
                        <a:t> </a:t>
                      </a:r>
                      <a:r>
                        <a:rPr lang="de-DE" sz="900" dirty="0" err="1"/>
                        <a:t>cycle</a:t>
                      </a:r>
                      <a:r>
                        <a:rPr lang="de-DE" sz="900" dirty="0"/>
                        <a:t>.</a:t>
                      </a:r>
                    </a:p>
                    <a:p>
                      <a:pPr algn="just"/>
                      <a:r>
                        <a:rPr lang="de-DE" sz="900" dirty="0"/>
                        <a:t>(</a:t>
                      </a:r>
                      <a:r>
                        <a:rPr lang="de-DE" sz="900" dirty="0" err="1"/>
                        <a:t>game</a:t>
                      </a:r>
                      <a:r>
                        <a:rPr lang="de-DE" sz="900" dirty="0"/>
                        <a:t> still </a:t>
                      </a:r>
                      <a:r>
                        <a:rPr lang="de-DE" sz="900" dirty="0" err="1"/>
                        <a:t>ends</a:t>
                      </a:r>
                      <a:r>
                        <a:rPr lang="de-DE" sz="900" dirty="0"/>
                        <a:t> </a:t>
                      </a:r>
                      <a:r>
                        <a:rPr lang="de-DE" sz="900" dirty="0" err="1"/>
                        <a:t>if</a:t>
                      </a:r>
                      <a:r>
                        <a:rPr lang="de-DE" sz="900" dirty="0"/>
                        <a:t> a </a:t>
                      </a:r>
                      <a:r>
                        <a:rPr lang="de-DE" sz="900" dirty="0" err="1"/>
                        <a:t>cycle</a:t>
                      </a:r>
                      <a:r>
                        <a:rPr lang="de-DE" sz="900" dirty="0"/>
                        <a:t> </a:t>
                      </a:r>
                      <a:r>
                        <a:rPr lang="de-DE" sz="900" dirty="0" err="1"/>
                        <a:t>has</a:t>
                      </a:r>
                      <a:r>
                        <a:rPr lang="de-DE" sz="900" dirty="0"/>
                        <a:t> 0 </a:t>
                      </a:r>
                      <a:r>
                        <a:rPr lang="de-DE" sz="900" dirty="0" err="1"/>
                        <a:t>new</a:t>
                      </a:r>
                      <a:r>
                        <a:rPr lang="de-DE" sz="900" dirty="0"/>
                        <a:t> </a:t>
                      </a:r>
                      <a:r>
                        <a:rPr lang="de-DE" sz="900" dirty="0" err="1"/>
                        <a:t>cases</a:t>
                      </a:r>
                      <a:r>
                        <a:rPr lang="de-DE" sz="900" dirty="0"/>
                        <a:t>)</a:t>
                      </a:r>
                    </a:p>
                    <a:p>
                      <a:pPr algn="just"/>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Back </a:t>
                      </a:r>
                      <a:r>
                        <a:rPr lang="de-DE" sz="1000" b="1" dirty="0" err="1"/>
                        <a:t>from</a:t>
                      </a:r>
                      <a:r>
                        <a:rPr lang="de-DE" sz="1000" b="1" dirty="0"/>
                        <a:t> Holidays</a:t>
                      </a:r>
                    </a:p>
                    <a:p>
                      <a:pPr algn="just"/>
                      <a:r>
                        <a:rPr lang="de-DE" sz="900" dirty="0"/>
                        <a:t>These </a:t>
                      </a:r>
                      <a:r>
                        <a:rPr lang="de-DE" sz="900" dirty="0" err="1"/>
                        <a:t>holiday</a:t>
                      </a:r>
                      <a:r>
                        <a:rPr lang="de-DE" sz="900" dirty="0"/>
                        <a:t> </a:t>
                      </a:r>
                      <a:r>
                        <a:rPr lang="de-DE" sz="900" dirty="0" err="1"/>
                        <a:t>returnees</a:t>
                      </a:r>
                      <a:r>
                        <a:rPr lang="de-DE" sz="900" dirty="0"/>
                        <a:t> </a:t>
                      </a:r>
                      <a:r>
                        <a:rPr lang="de-DE" sz="900" dirty="0" err="1"/>
                        <a:t>brought</a:t>
                      </a:r>
                      <a:r>
                        <a:rPr lang="de-DE" sz="900" dirty="0"/>
                        <a:t> an </a:t>
                      </a:r>
                      <a:r>
                        <a:rPr lang="de-DE" sz="900" dirty="0" err="1"/>
                        <a:t>unwanted</a:t>
                      </a:r>
                      <a:r>
                        <a:rPr lang="de-DE" sz="900" dirty="0"/>
                        <a:t> </a:t>
                      </a:r>
                      <a:r>
                        <a:rPr lang="de-DE" sz="900" dirty="0" err="1"/>
                        <a:t>guest</a:t>
                      </a:r>
                      <a:r>
                        <a:rPr lang="de-DE" sz="900" dirty="0"/>
                        <a:t>. Add 3 </a:t>
                      </a:r>
                      <a:r>
                        <a:rPr lang="de-DE" sz="900" dirty="0" err="1"/>
                        <a:t>dice</a:t>
                      </a:r>
                      <a:r>
                        <a:rPr lang="de-DE" sz="900" dirty="0"/>
                        <a:t> </a:t>
                      </a:r>
                      <a:r>
                        <a:rPr lang="de-DE" sz="900" dirty="0" err="1"/>
                        <a:t>to</a:t>
                      </a:r>
                      <a:r>
                        <a:rPr lang="de-DE" sz="900" dirty="0"/>
                        <a:t> </a:t>
                      </a:r>
                      <a:r>
                        <a:rPr lang="de-DE" sz="900" dirty="0" err="1"/>
                        <a:t>the</a:t>
                      </a:r>
                      <a:r>
                        <a:rPr lang="de-DE" sz="900" dirty="0"/>
                        <a:t> </a:t>
                      </a:r>
                      <a:r>
                        <a:rPr lang="de-DE" sz="900" dirty="0" err="1"/>
                        <a:t>next</a:t>
                      </a:r>
                      <a:r>
                        <a:rPr lang="de-DE" sz="900" dirty="0"/>
                        <a:t> </a:t>
                      </a:r>
                      <a:r>
                        <a:rPr lang="de-DE" sz="900" dirty="0" err="1"/>
                        <a:t>cycle</a:t>
                      </a:r>
                      <a:r>
                        <a:rPr lang="de-DE" sz="900" dirty="0"/>
                        <a:t>.</a:t>
                      </a:r>
                    </a:p>
                    <a:p>
                      <a:pPr algn="ctr"/>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Back </a:t>
                      </a:r>
                      <a:r>
                        <a:rPr lang="de-DE" sz="1000" b="1" dirty="0" err="1"/>
                        <a:t>from</a:t>
                      </a:r>
                      <a:r>
                        <a:rPr lang="de-DE" sz="1000" b="1" dirty="0"/>
                        <a:t> Holidays</a:t>
                      </a:r>
                    </a:p>
                    <a:p>
                      <a:pPr algn="just"/>
                      <a:r>
                        <a:rPr lang="de-DE" sz="900" dirty="0"/>
                        <a:t>These </a:t>
                      </a:r>
                      <a:r>
                        <a:rPr lang="de-DE" sz="900" dirty="0" err="1"/>
                        <a:t>holiday</a:t>
                      </a:r>
                      <a:r>
                        <a:rPr lang="de-DE" sz="900" dirty="0"/>
                        <a:t> </a:t>
                      </a:r>
                      <a:r>
                        <a:rPr lang="de-DE" sz="900" dirty="0" err="1"/>
                        <a:t>returnees</a:t>
                      </a:r>
                      <a:r>
                        <a:rPr lang="de-DE" sz="900" dirty="0"/>
                        <a:t> </a:t>
                      </a:r>
                      <a:r>
                        <a:rPr lang="de-DE" sz="900" dirty="0" err="1"/>
                        <a:t>brought</a:t>
                      </a:r>
                      <a:r>
                        <a:rPr lang="de-DE" sz="900" dirty="0"/>
                        <a:t> an </a:t>
                      </a:r>
                      <a:r>
                        <a:rPr lang="de-DE" sz="900" dirty="0" err="1"/>
                        <a:t>unwanted</a:t>
                      </a:r>
                      <a:r>
                        <a:rPr lang="de-DE" sz="900" dirty="0"/>
                        <a:t> </a:t>
                      </a:r>
                      <a:r>
                        <a:rPr lang="de-DE" sz="900" dirty="0" err="1"/>
                        <a:t>guest</a:t>
                      </a:r>
                      <a:r>
                        <a:rPr lang="de-DE" sz="900" dirty="0"/>
                        <a:t>. Add 3 </a:t>
                      </a:r>
                      <a:r>
                        <a:rPr lang="de-DE" sz="900" dirty="0" err="1"/>
                        <a:t>dice</a:t>
                      </a:r>
                      <a:r>
                        <a:rPr lang="de-DE" sz="900" dirty="0"/>
                        <a:t> </a:t>
                      </a:r>
                      <a:r>
                        <a:rPr lang="de-DE" sz="900" dirty="0" err="1"/>
                        <a:t>to</a:t>
                      </a:r>
                      <a:r>
                        <a:rPr lang="de-DE" sz="900" dirty="0"/>
                        <a:t> </a:t>
                      </a:r>
                      <a:r>
                        <a:rPr lang="de-DE" sz="900" dirty="0" err="1"/>
                        <a:t>the</a:t>
                      </a:r>
                      <a:r>
                        <a:rPr lang="de-DE" sz="900" dirty="0"/>
                        <a:t> </a:t>
                      </a:r>
                      <a:r>
                        <a:rPr lang="de-DE" sz="900" dirty="0" err="1"/>
                        <a:t>next</a:t>
                      </a:r>
                      <a:r>
                        <a:rPr lang="de-DE" sz="900" dirty="0"/>
                        <a:t> </a:t>
                      </a:r>
                      <a:r>
                        <a:rPr lang="de-DE" sz="900" dirty="0" err="1"/>
                        <a:t>cycle</a:t>
                      </a:r>
                      <a:r>
                        <a:rPr lang="de-DE" sz="900" dirty="0"/>
                        <a:t>.</a:t>
                      </a:r>
                    </a:p>
                    <a:p>
                      <a:pPr algn="ctr"/>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err="1"/>
                        <a:t>Megachurch</a:t>
                      </a:r>
                      <a:r>
                        <a:rPr lang="de-DE" sz="1000" b="1" dirty="0"/>
                        <a:t> </a:t>
                      </a:r>
                      <a:r>
                        <a:rPr lang="de-DE" sz="1000" b="1" dirty="0" err="1"/>
                        <a:t>of</a:t>
                      </a:r>
                      <a:r>
                        <a:rPr lang="de-DE" sz="1000" b="1" dirty="0"/>
                        <a:t> Mental Oblivion</a:t>
                      </a:r>
                    </a:p>
                    <a:p>
                      <a:pPr algn="just"/>
                      <a:r>
                        <a:rPr lang="de-DE" sz="900" dirty="0" err="1"/>
                        <a:t>Ignore</a:t>
                      </a:r>
                      <a:r>
                        <a:rPr lang="de-DE" sz="900" dirty="0"/>
                        <a:t> </a:t>
                      </a:r>
                      <a:r>
                        <a:rPr lang="de-DE" sz="900" dirty="0" err="1"/>
                        <a:t>card</a:t>
                      </a:r>
                      <a:r>
                        <a:rPr lang="de-DE" sz="900" dirty="0"/>
                        <a:t> after </a:t>
                      </a:r>
                      <a:r>
                        <a:rPr lang="de-DE" sz="900" dirty="0" err="1"/>
                        <a:t>cycle</a:t>
                      </a:r>
                      <a:r>
                        <a:rPr lang="de-DE" sz="900" dirty="0"/>
                        <a:t> 6. </a:t>
                      </a:r>
                      <a:r>
                        <a:rPr lang="de-DE" sz="900" dirty="0" err="1"/>
                        <a:t>Only</a:t>
                      </a:r>
                      <a:r>
                        <a:rPr lang="de-DE" sz="900" dirty="0"/>
                        <a:t> </a:t>
                      </a:r>
                      <a:r>
                        <a:rPr lang="de-DE" sz="900" dirty="0" err="1"/>
                        <a:t>trust</a:t>
                      </a:r>
                      <a:r>
                        <a:rPr lang="de-DE" sz="900" dirty="0"/>
                        <a:t> </a:t>
                      </a:r>
                      <a:r>
                        <a:rPr lang="de-DE" sz="900" dirty="0" err="1"/>
                        <a:t>OneAlpha</a:t>
                      </a:r>
                      <a:r>
                        <a:rPr lang="de-DE" sz="900" dirty="0"/>
                        <a:t>, </a:t>
                      </a:r>
                      <a:r>
                        <a:rPr lang="de-DE" sz="900" dirty="0" err="1"/>
                        <a:t>your</a:t>
                      </a:r>
                      <a:r>
                        <a:rPr lang="de-DE" sz="900" dirty="0"/>
                        <a:t> spiritual </a:t>
                      </a:r>
                      <a:r>
                        <a:rPr lang="de-DE" sz="900" dirty="0" err="1"/>
                        <a:t>leader</a:t>
                      </a:r>
                      <a:r>
                        <a:rPr lang="de-DE" sz="900" dirty="0"/>
                        <a:t> </a:t>
                      </a:r>
                      <a:r>
                        <a:rPr lang="de-DE" sz="900" dirty="0" err="1"/>
                        <a:t>and</a:t>
                      </a:r>
                      <a:r>
                        <a:rPr lang="de-DE" sz="900" dirty="0"/>
                        <a:t> </a:t>
                      </a:r>
                      <a:r>
                        <a:rPr lang="de-DE" sz="900" dirty="0" err="1"/>
                        <a:t>come</a:t>
                      </a:r>
                      <a:r>
                        <a:rPr lang="de-DE" sz="900" dirty="0"/>
                        <a:t> </a:t>
                      </a:r>
                      <a:r>
                        <a:rPr lang="de-DE" sz="900" dirty="0" err="1"/>
                        <a:t>to</a:t>
                      </a:r>
                      <a:r>
                        <a:rPr lang="de-DE" sz="900" dirty="0"/>
                        <a:t> </a:t>
                      </a:r>
                      <a:r>
                        <a:rPr lang="de-DE" sz="900" dirty="0" err="1"/>
                        <a:t>his</a:t>
                      </a:r>
                      <a:r>
                        <a:rPr lang="de-DE" sz="900" dirty="0"/>
                        <a:t> </a:t>
                      </a:r>
                      <a:r>
                        <a:rPr lang="de-DE" sz="900" dirty="0" err="1"/>
                        <a:t>congregation</a:t>
                      </a:r>
                      <a:r>
                        <a:rPr lang="de-DE" sz="900" dirty="0"/>
                        <a:t>!</a:t>
                      </a:r>
                    </a:p>
                    <a:p>
                      <a:pPr algn="just"/>
                      <a:r>
                        <a:rPr lang="de-DE" sz="900" dirty="0"/>
                        <a:t>Add 2 </a:t>
                      </a:r>
                      <a:r>
                        <a:rPr lang="de-DE" sz="900" dirty="0" err="1"/>
                        <a:t>dice</a:t>
                      </a:r>
                      <a:r>
                        <a:rPr lang="de-DE" sz="900" dirty="0"/>
                        <a:t> </a:t>
                      </a:r>
                      <a:r>
                        <a:rPr lang="de-DE" sz="900" dirty="0" err="1"/>
                        <a:t>to</a:t>
                      </a:r>
                      <a:r>
                        <a:rPr lang="de-DE" sz="900" dirty="0"/>
                        <a:t> </a:t>
                      </a:r>
                      <a:r>
                        <a:rPr lang="de-DE" sz="900" dirty="0" err="1"/>
                        <a:t>the</a:t>
                      </a:r>
                      <a:r>
                        <a:rPr lang="de-DE" sz="900" dirty="0"/>
                        <a:t> </a:t>
                      </a:r>
                      <a:r>
                        <a:rPr lang="de-DE" sz="900" dirty="0" err="1"/>
                        <a:t>next</a:t>
                      </a:r>
                      <a:r>
                        <a:rPr lang="de-DE" sz="900" dirty="0"/>
                        <a:t> </a:t>
                      </a:r>
                      <a:r>
                        <a:rPr lang="de-DE" sz="900" dirty="0" err="1"/>
                        <a:t>cycle</a:t>
                      </a:r>
                      <a:r>
                        <a:rPr lang="de-DE" sz="900" dirty="0"/>
                        <a:t>. </a:t>
                      </a:r>
                      <a:r>
                        <a:rPr lang="de-DE" sz="900" dirty="0" err="1"/>
                        <a:t>They</a:t>
                      </a:r>
                      <a:r>
                        <a:rPr lang="de-DE" sz="900" dirty="0"/>
                        <a:t> </a:t>
                      </a:r>
                      <a:r>
                        <a:rPr lang="de-DE" sz="900" dirty="0" err="1"/>
                        <a:t>use</a:t>
                      </a:r>
                      <a:r>
                        <a:rPr lang="de-DE" sz="900" dirty="0"/>
                        <a:t> D6 </a:t>
                      </a:r>
                      <a:r>
                        <a:rPr lang="de-DE" sz="900" dirty="0" err="1"/>
                        <a:t>as</a:t>
                      </a:r>
                      <a:r>
                        <a:rPr lang="de-DE" sz="900" dirty="0"/>
                        <a:t> </a:t>
                      </a:r>
                      <a:r>
                        <a:rPr lang="de-DE" sz="900" dirty="0" err="1"/>
                        <a:t>multiplier</a:t>
                      </a:r>
                      <a:r>
                        <a:rPr lang="de-DE" sz="900" dirty="0"/>
                        <a:t> in </a:t>
                      </a:r>
                      <a:r>
                        <a:rPr lang="de-DE" sz="900" dirty="0" err="1"/>
                        <a:t>the</a:t>
                      </a:r>
                      <a:r>
                        <a:rPr lang="de-DE" sz="900" dirty="0"/>
                        <a:t> </a:t>
                      </a:r>
                      <a:r>
                        <a:rPr lang="de-DE" sz="900" dirty="0" err="1"/>
                        <a:t>next</a:t>
                      </a:r>
                      <a:r>
                        <a:rPr lang="de-DE" sz="900" dirty="0"/>
                        <a:t> </a:t>
                      </a:r>
                      <a:r>
                        <a:rPr lang="de-DE" sz="900" dirty="0" err="1"/>
                        <a:t>cycle</a:t>
                      </a:r>
                      <a:r>
                        <a:rPr lang="de-DE" sz="900" dirty="0"/>
                        <a:t>.</a:t>
                      </a:r>
                    </a:p>
                    <a:p>
                      <a:pPr algn="ctr"/>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6257910"/>
                  </a:ext>
                </a:extLst>
              </a:tr>
              <a:tr h="1387633">
                <a:tc>
                  <a:txBody>
                    <a:bodyPr/>
                    <a:lstStyle/>
                    <a:p>
                      <a:pPr algn="ctr"/>
                      <a:r>
                        <a:rPr lang="de-DE" sz="1000" b="1" dirty="0" err="1"/>
                        <a:t>Megachurch</a:t>
                      </a:r>
                      <a:r>
                        <a:rPr lang="de-DE" sz="1000" b="1" dirty="0"/>
                        <a:t> </a:t>
                      </a:r>
                      <a:r>
                        <a:rPr lang="de-DE" sz="1000" b="1" dirty="0" err="1"/>
                        <a:t>of</a:t>
                      </a:r>
                      <a:r>
                        <a:rPr lang="de-DE" sz="1000" b="1" dirty="0"/>
                        <a:t> Mental Oblivion</a:t>
                      </a:r>
                    </a:p>
                    <a:p>
                      <a:pPr algn="just"/>
                      <a:r>
                        <a:rPr lang="de-DE" sz="900" dirty="0" err="1"/>
                        <a:t>Ignore</a:t>
                      </a:r>
                      <a:r>
                        <a:rPr lang="de-DE" sz="900" dirty="0"/>
                        <a:t> </a:t>
                      </a:r>
                      <a:r>
                        <a:rPr lang="de-DE" sz="900" dirty="0" err="1"/>
                        <a:t>card</a:t>
                      </a:r>
                      <a:r>
                        <a:rPr lang="de-DE" sz="900" dirty="0"/>
                        <a:t> after </a:t>
                      </a:r>
                      <a:r>
                        <a:rPr lang="de-DE" sz="900" dirty="0" err="1"/>
                        <a:t>cycle</a:t>
                      </a:r>
                      <a:r>
                        <a:rPr lang="de-DE" sz="900" dirty="0"/>
                        <a:t> 6. </a:t>
                      </a:r>
                      <a:r>
                        <a:rPr lang="de-DE" sz="900" dirty="0" err="1"/>
                        <a:t>Only</a:t>
                      </a:r>
                      <a:r>
                        <a:rPr lang="de-DE" sz="900" dirty="0"/>
                        <a:t> </a:t>
                      </a:r>
                      <a:r>
                        <a:rPr lang="de-DE" sz="900" dirty="0" err="1"/>
                        <a:t>trust</a:t>
                      </a:r>
                      <a:r>
                        <a:rPr lang="de-DE" sz="900" dirty="0"/>
                        <a:t> </a:t>
                      </a:r>
                      <a:r>
                        <a:rPr lang="de-DE" sz="900" dirty="0" err="1"/>
                        <a:t>OneAlpha</a:t>
                      </a:r>
                      <a:r>
                        <a:rPr lang="de-DE" sz="900" dirty="0"/>
                        <a:t>, </a:t>
                      </a:r>
                      <a:r>
                        <a:rPr lang="de-DE" sz="900" dirty="0" err="1"/>
                        <a:t>your</a:t>
                      </a:r>
                      <a:r>
                        <a:rPr lang="de-DE" sz="900" dirty="0"/>
                        <a:t> spiritual </a:t>
                      </a:r>
                      <a:r>
                        <a:rPr lang="de-DE" sz="900" dirty="0" err="1"/>
                        <a:t>leader</a:t>
                      </a:r>
                      <a:r>
                        <a:rPr lang="de-DE" sz="900" dirty="0"/>
                        <a:t> </a:t>
                      </a:r>
                      <a:r>
                        <a:rPr lang="de-DE" sz="900" dirty="0" err="1"/>
                        <a:t>and</a:t>
                      </a:r>
                      <a:r>
                        <a:rPr lang="de-DE" sz="900" dirty="0"/>
                        <a:t> </a:t>
                      </a:r>
                      <a:r>
                        <a:rPr lang="de-DE" sz="900" dirty="0" err="1"/>
                        <a:t>come</a:t>
                      </a:r>
                      <a:r>
                        <a:rPr lang="de-DE" sz="900" dirty="0"/>
                        <a:t> </a:t>
                      </a:r>
                      <a:r>
                        <a:rPr lang="de-DE" sz="900" dirty="0" err="1"/>
                        <a:t>to</a:t>
                      </a:r>
                      <a:r>
                        <a:rPr lang="de-DE" sz="900" dirty="0"/>
                        <a:t> </a:t>
                      </a:r>
                      <a:r>
                        <a:rPr lang="de-DE" sz="900" dirty="0" err="1"/>
                        <a:t>his</a:t>
                      </a:r>
                      <a:r>
                        <a:rPr lang="de-DE" sz="900" dirty="0"/>
                        <a:t> </a:t>
                      </a:r>
                      <a:r>
                        <a:rPr lang="de-DE" sz="900" dirty="0" err="1"/>
                        <a:t>congregation</a:t>
                      </a:r>
                      <a:r>
                        <a:rPr lang="de-DE" sz="900" dirty="0"/>
                        <a:t>!</a:t>
                      </a:r>
                    </a:p>
                    <a:p>
                      <a:pPr algn="just"/>
                      <a:r>
                        <a:rPr lang="de-DE" sz="900" dirty="0"/>
                        <a:t>Add 2 </a:t>
                      </a:r>
                      <a:r>
                        <a:rPr lang="de-DE" sz="900" dirty="0" err="1"/>
                        <a:t>dice</a:t>
                      </a:r>
                      <a:r>
                        <a:rPr lang="de-DE" sz="900" dirty="0"/>
                        <a:t> </a:t>
                      </a:r>
                      <a:r>
                        <a:rPr lang="de-DE" sz="900" dirty="0" err="1"/>
                        <a:t>to</a:t>
                      </a:r>
                      <a:r>
                        <a:rPr lang="de-DE" sz="900" dirty="0"/>
                        <a:t> </a:t>
                      </a:r>
                      <a:r>
                        <a:rPr lang="de-DE" sz="900" dirty="0" err="1"/>
                        <a:t>the</a:t>
                      </a:r>
                      <a:r>
                        <a:rPr lang="de-DE" sz="900" dirty="0"/>
                        <a:t> </a:t>
                      </a:r>
                      <a:r>
                        <a:rPr lang="de-DE" sz="900" dirty="0" err="1"/>
                        <a:t>next</a:t>
                      </a:r>
                      <a:r>
                        <a:rPr lang="de-DE" sz="900" dirty="0"/>
                        <a:t> </a:t>
                      </a:r>
                      <a:r>
                        <a:rPr lang="de-DE" sz="900" dirty="0" err="1"/>
                        <a:t>cycle</a:t>
                      </a:r>
                      <a:r>
                        <a:rPr lang="de-DE" sz="900" dirty="0"/>
                        <a:t>. </a:t>
                      </a:r>
                      <a:r>
                        <a:rPr lang="de-DE" sz="900" dirty="0" err="1"/>
                        <a:t>They</a:t>
                      </a:r>
                      <a:r>
                        <a:rPr lang="de-DE" sz="900" dirty="0"/>
                        <a:t> </a:t>
                      </a:r>
                      <a:r>
                        <a:rPr lang="de-DE" sz="900" dirty="0" err="1"/>
                        <a:t>use</a:t>
                      </a:r>
                      <a:r>
                        <a:rPr lang="de-DE" sz="900" dirty="0"/>
                        <a:t> D6-1 </a:t>
                      </a:r>
                      <a:r>
                        <a:rPr lang="de-DE" sz="900" dirty="0" err="1"/>
                        <a:t>as</a:t>
                      </a:r>
                      <a:r>
                        <a:rPr lang="de-DE" sz="900" dirty="0"/>
                        <a:t> </a:t>
                      </a:r>
                      <a:r>
                        <a:rPr lang="de-DE" sz="900" dirty="0" err="1"/>
                        <a:t>multiplier</a:t>
                      </a:r>
                      <a:r>
                        <a:rPr lang="de-DE" sz="900" dirty="0"/>
                        <a:t> in </a:t>
                      </a:r>
                      <a:r>
                        <a:rPr lang="de-DE" sz="900" dirty="0" err="1"/>
                        <a:t>the</a:t>
                      </a:r>
                      <a:r>
                        <a:rPr lang="de-DE" sz="900" dirty="0"/>
                        <a:t> </a:t>
                      </a:r>
                      <a:r>
                        <a:rPr lang="de-DE" sz="900" dirty="0" err="1"/>
                        <a:t>next</a:t>
                      </a:r>
                      <a:r>
                        <a:rPr lang="de-DE" sz="900" dirty="0"/>
                        <a:t> </a:t>
                      </a:r>
                      <a:r>
                        <a:rPr lang="de-DE" sz="900" dirty="0" err="1"/>
                        <a:t>cycle</a:t>
                      </a:r>
                      <a:r>
                        <a:rPr lang="de-DE" sz="900" dirty="0"/>
                        <a:t>.</a:t>
                      </a:r>
                    </a:p>
                    <a:p>
                      <a:pPr algn="ctr"/>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Party Time</a:t>
                      </a:r>
                    </a:p>
                    <a:p>
                      <a:pPr algn="just"/>
                      <a:r>
                        <a:rPr lang="de-DE" sz="900" dirty="0"/>
                        <a:t>Life is short anyway! Let‘s have some fun together!</a:t>
                      </a:r>
                    </a:p>
                    <a:p>
                      <a:pPr algn="just"/>
                      <a:r>
                        <a:rPr lang="de-DE" sz="900" dirty="0"/>
                        <a:t>Add </a:t>
                      </a:r>
                      <a:r>
                        <a:rPr lang="de-DE" sz="900" dirty="0" err="1"/>
                        <a:t>one</a:t>
                      </a:r>
                      <a:r>
                        <a:rPr lang="de-DE" sz="900" dirty="0"/>
                        <a:t> </a:t>
                      </a:r>
                      <a:r>
                        <a:rPr lang="de-DE" sz="900" dirty="0" err="1"/>
                        <a:t>to</a:t>
                      </a:r>
                      <a:r>
                        <a:rPr lang="de-DE" sz="900" dirty="0"/>
                        <a:t> </a:t>
                      </a:r>
                      <a:r>
                        <a:rPr lang="de-DE" sz="900" dirty="0" err="1"/>
                        <a:t>each</a:t>
                      </a:r>
                      <a:r>
                        <a:rPr lang="de-DE" sz="900" dirty="0"/>
                        <a:t> </a:t>
                      </a:r>
                      <a:r>
                        <a:rPr lang="de-DE" sz="900" dirty="0" err="1"/>
                        <a:t>rolled</a:t>
                      </a:r>
                      <a:r>
                        <a:rPr lang="de-DE" sz="900" dirty="0"/>
                        <a:t> die in </a:t>
                      </a:r>
                      <a:r>
                        <a:rPr lang="de-DE" sz="900" dirty="0" err="1"/>
                        <a:t>addition</a:t>
                      </a:r>
                      <a:r>
                        <a:rPr lang="de-DE" sz="900" dirty="0"/>
                        <a:t> </a:t>
                      </a:r>
                      <a:r>
                        <a:rPr lang="de-DE" sz="900" dirty="0" err="1"/>
                        <a:t>to</a:t>
                      </a:r>
                      <a:r>
                        <a:rPr lang="de-DE" sz="900" dirty="0"/>
                        <a:t> </a:t>
                      </a:r>
                      <a:r>
                        <a:rPr lang="de-DE" sz="900" dirty="0" err="1"/>
                        <a:t>other</a:t>
                      </a:r>
                      <a:r>
                        <a:rPr lang="de-DE" sz="900" dirty="0"/>
                        <a:t> </a:t>
                      </a:r>
                      <a:r>
                        <a:rPr lang="de-DE" sz="900" dirty="0" err="1"/>
                        <a:t>modifiers</a:t>
                      </a:r>
                      <a:r>
                        <a:rPr lang="de-DE" sz="900" dirty="0"/>
                        <a:t> in </a:t>
                      </a:r>
                      <a:r>
                        <a:rPr lang="de-DE" sz="900" dirty="0" err="1"/>
                        <a:t>the</a:t>
                      </a:r>
                      <a:r>
                        <a:rPr lang="de-DE" sz="900" dirty="0"/>
                        <a:t> </a:t>
                      </a:r>
                      <a:r>
                        <a:rPr lang="de-DE" sz="900" dirty="0" err="1"/>
                        <a:t>next</a:t>
                      </a:r>
                      <a:r>
                        <a:rPr lang="de-DE" sz="900" dirty="0"/>
                        <a:t> </a:t>
                      </a:r>
                      <a:r>
                        <a:rPr lang="de-DE" sz="900" dirty="0" err="1"/>
                        <a:t>cycle</a:t>
                      </a:r>
                      <a:r>
                        <a:rPr lang="de-DE" sz="900" dirty="0"/>
                        <a:t>.</a:t>
                      </a:r>
                      <a:endParaRPr lang="de-DE" sz="900" b="0" dirty="0"/>
                    </a:p>
                    <a:p>
                      <a:pPr algn="ctr"/>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de-DE" sz="1000" b="1" dirty="0" err="1"/>
                        <a:t>Unreported</a:t>
                      </a:r>
                      <a:r>
                        <a:rPr lang="de-DE" sz="1000" b="1" dirty="0"/>
                        <a:t> Cases</a:t>
                      </a:r>
                    </a:p>
                    <a:p>
                      <a:pPr marL="0" marR="0" lvl="0" indent="0" algn="just" defTabSz="685800" rtl="0" eaLnBrk="1" fontAlgn="auto" latinLnBrk="0" hangingPunct="1">
                        <a:lnSpc>
                          <a:spcPct val="100000"/>
                        </a:lnSpc>
                        <a:spcBef>
                          <a:spcPts val="0"/>
                        </a:spcBef>
                        <a:spcAft>
                          <a:spcPts val="0"/>
                        </a:spcAft>
                        <a:buClrTx/>
                        <a:buSzTx/>
                        <a:buFontTx/>
                        <a:buNone/>
                        <a:tabLst/>
                        <a:defRPr/>
                      </a:pPr>
                      <a:r>
                        <a:rPr lang="de-DE" sz="900" dirty="0"/>
                        <a:t>Vulnerable </a:t>
                      </a:r>
                      <a:r>
                        <a:rPr lang="de-DE" sz="900" dirty="0" err="1"/>
                        <a:t>populations</a:t>
                      </a:r>
                      <a:r>
                        <a:rPr lang="de-DE" sz="900" dirty="0"/>
                        <a:t> </a:t>
                      </a:r>
                      <a:r>
                        <a:rPr lang="de-DE" sz="900" dirty="0" err="1"/>
                        <a:t>stayed</a:t>
                      </a:r>
                      <a:r>
                        <a:rPr lang="de-DE" sz="900" dirty="0"/>
                        <a:t> </a:t>
                      </a:r>
                      <a:r>
                        <a:rPr lang="de-DE" sz="900" dirty="0" err="1"/>
                        <a:t>away</a:t>
                      </a:r>
                      <a:r>
                        <a:rPr lang="de-DE" sz="900" dirty="0"/>
                        <a:t> </a:t>
                      </a:r>
                      <a:r>
                        <a:rPr lang="de-DE" sz="900" dirty="0" err="1"/>
                        <a:t>from</a:t>
                      </a:r>
                      <a:r>
                        <a:rPr lang="de-DE" sz="900" dirty="0"/>
                        <a:t> </a:t>
                      </a:r>
                      <a:r>
                        <a:rPr lang="de-DE" sz="900" dirty="0" err="1"/>
                        <a:t>health</a:t>
                      </a:r>
                      <a:r>
                        <a:rPr lang="de-DE" sz="900" dirty="0"/>
                        <a:t> </a:t>
                      </a:r>
                      <a:r>
                        <a:rPr lang="de-DE" sz="900" dirty="0" err="1"/>
                        <a:t>services</a:t>
                      </a:r>
                      <a:r>
                        <a:rPr lang="de-DE" sz="900" dirty="0"/>
                        <a:t> </a:t>
                      </a:r>
                      <a:r>
                        <a:rPr lang="de-DE" sz="900" dirty="0" err="1"/>
                        <a:t>for</a:t>
                      </a:r>
                      <a:r>
                        <a:rPr lang="de-DE" sz="900" dirty="0"/>
                        <a:t> lack </a:t>
                      </a:r>
                      <a:r>
                        <a:rPr lang="de-DE" sz="900" dirty="0" err="1"/>
                        <a:t>of</a:t>
                      </a:r>
                      <a:r>
                        <a:rPr lang="de-DE" sz="900" dirty="0"/>
                        <a:t> </a:t>
                      </a:r>
                      <a:r>
                        <a:rPr lang="de-DE" sz="900" dirty="0" err="1"/>
                        <a:t>health</a:t>
                      </a:r>
                      <a:r>
                        <a:rPr lang="de-DE" sz="900" dirty="0"/>
                        <a:t> </a:t>
                      </a:r>
                      <a:r>
                        <a:rPr lang="de-DE" sz="900" dirty="0" err="1"/>
                        <a:t>insurance</a:t>
                      </a:r>
                      <a:r>
                        <a:rPr lang="de-DE" sz="900" dirty="0"/>
                        <a:t> </a:t>
                      </a:r>
                      <a:r>
                        <a:rPr lang="de-DE" sz="900" dirty="0" err="1"/>
                        <a:t>or</a:t>
                      </a:r>
                      <a:r>
                        <a:rPr lang="de-DE" sz="900" dirty="0"/>
                        <a:t> </a:t>
                      </a:r>
                      <a:r>
                        <a:rPr lang="de-DE" sz="900" dirty="0" err="1"/>
                        <a:t>fear</a:t>
                      </a:r>
                      <a:r>
                        <a:rPr lang="de-DE" sz="900" dirty="0"/>
                        <a:t> </a:t>
                      </a:r>
                      <a:r>
                        <a:rPr lang="de-DE" sz="900" dirty="0" err="1"/>
                        <a:t>of</a:t>
                      </a:r>
                      <a:r>
                        <a:rPr lang="de-DE" sz="900" dirty="0"/>
                        <a:t> </a:t>
                      </a:r>
                      <a:r>
                        <a:rPr lang="de-DE" sz="900" dirty="0" err="1"/>
                        <a:t>deportation</a:t>
                      </a:r>
                      <a:r>
                        <a:rPr lang="de-DE" sz="900" dirty="0"/>
                        <a:t>.</a:t>
                      </a:r>
                    </a:p>
                    <a:p>
                      <a:pPr marL="0" marR="0" lvl="0" indent="0" algn="just" defTabSz="685800" rtl="0" eaLnBrk="1" fontAlgn="auto" latinLnBrk="0" hangingPunct="1">
                        <a:lnSpc>
                          <a:spcPct val="100000"/>
                        </a:lnSpc>
                        <a:spcBef>
                          <a:spcPts val="0"/>
                        </a:spcBef>
                        <a:spcAft>
                          <a:spcPts val="0"/>
                        </a:spcAft>
                        <a:buClrTx/>
                        <a:buSzTx/>
                        <a:buFontTx/>
                        <a:buNone/>
                        <a:tabLst/>
                        <a:defRPr/>
                      </a:pPr>
                      <a:r>
                        <a:rPr lang="de-DE" sz="900" dirty="0"/>
                        <a:t>Add </a:t>
                      </a:r>
                      <a:r>
                        <a:rPr lang="de-DE" sz="900" dirty="0" err="1"/>
                        <a:t>two</a:t>
                      </a:r>
                      <a:r>
                        <a:rPr lang="de-DE" sz="900" dirty="0"/>
                        <a:t> </a:t>
                      </a:r>
                      <a:r>
                        <a:rPr lang="de-DE" sz="900" dirty="0" err="1"/>
                        <a:t>dice</a:t>
                      </a:r>
                      <a:r>
                        <a:rPr lang="de-DE" sz="900" dirty="0"/>
                        <a:t> </a:t>
                      </a:r>
                      <a:r>
                        <a:rPr lang="de-DE" sz="900" dirty="0" err="1"/>
                        <a:t>to</a:t>
                      </a:r>
                      <a:r>
                        <a:rPr lang="de-DE" sz="900" dirty="0"/>
                        <a:t> </a:t>
                      </a:r>
                      <a:r>
                        <a:rPr lang="de-DE" sz="900" dirty="0" err="1"/>
                        <a:t>the</a:t>
                      </a:r>
                      <a:r>
                        <a:rPr lang="de-DE" sz="900" dirty="0"/>
                        <a:t> </a:t>
                      </a:r>
                      <a:r>
                        <a:rPr lang="de-DE" sz="900" dirty="0" err="1"/>
                        <a:t>next</a:t>
                      </a:r>
                      <a:r>
                        <a:rPr lang="de-DE" sz="900" dirty="0"/>
                        <a:t> </a:t>
                      </a:r>
                      <a:r>
                        <a:rPr lang="de-DE" sz="900" dirty="0" err="1"/>
                        <a:t>cycle</a:t>
                      </a:r>
                      <a:r>
                        <a:rPr lang="de-DE" sz="900" dirty="0"/>
                        <a:t>.</a:t>
                      </a:r>
                    </a:p>
                    <a:p>
                      <a:pPr algn="ctr"/>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err="1"/>
                        <a:t>Steadfast</a:t>
                      </a:r>
                      <a:r>
                        <a:rPr lang="de-DE" sz="1000" b="1" dirty="0"/>
                        <a:t> </a:t>
                      </a:r>
                      <a:r>
                        <a:rPr lang="de-DE" sz="1000" b="1" dirty="0" err="1"/>
                        <a:t>Stalwarts</a:t>
                      </a:r>
                      <a:endParaRPr lang="de-DE" sz="1000" b="1" dirty="0"/>
                    </a:p>
                    <a:p>
                      <a:pPr algn="just"/>
                      <a:r>
                        <a:rPr lang="de-DE" sz="900" dirty="0"/>
                        <a:t>This </a:t>
                      </a:r>
                      <a:r>
                        <a:rPr lang="de-DE" sz="900" dirty="0" err="1"/>
                        <a:t>group</a:t>
                      </a:r>
                      <a:r>
                        <a:rPr lang="de-DE" sz="900" dirty="0"/>
                        <a:t> </a:t>
                      </a:r>
                      <a:r>
                        <a:rPr lang="de-DE" sz="900" dirty="0" err="1"/>
                        <a:t>really</a:t>
                      </a:r>
                      <a:r>
                        <a:rPr lang="de-DE" sz="900" dirty="0"/>
                        <a:t> </a:t>
                      </a:r>
                      <a:r>
                        <a:rPr lang="de-DE" sz="900" dirty="0" err="1"/>
                        <a:t>sticks</a:t>
                      </a:r>
                      <a:r>
                        <a:rPr lang="de-DE" sz="900" dirty="0"/>
                        <a:t> </a:t>
                      </a:r>
                      <a:r>
                        <a:rPr lang="de-DE" sz="900" dirty="0" err="1"/>
                        <a:t>to</a:t>
                      </a:r>
                      <a:r>
                        <a:rPr lang="de-DE" sz="900" dirty="0"/>
                        <a:t> </a:t>
                      </a:r>
                      <a:r>
                        <a:rPr lang="de-DE" sz="900" dirty="0" err="1"/>
                        <a:t>the</a:t>
                      </a:r>
                      <a:r>
                        <a:rPr lang="de-DE" sz="900" dirty="0"/>
                        <a:t> </a:t>
                      </a:r>
                      <a:r>
                        <a:rPr lang="de-DE" sz="900" dirty="0" err="1"/>
                        <a:t>rules</a:t>
                      </a:r>
                      <a:r>
                        <a:rPr lang="de-DE" sz="900" dirty="0"/>
                        <a:t>. </a:t>
                      </a:r>
                      <a:r>
                        <a:rPr lang="de-DE" sz="900" dirty="0" err="1"/>
                        <a:t>For</a:t>
                      </a:r>
                      <a:r>
                        <a:rPr lang="de-DE" sz="900" dirty="0"/>
                        <a:t> </a:t>
                      </a:r>
                      <a:r>
                        <a:rPr lang="de-DE" sz="900" dirty="0" err="1"/>
                        <a:t>the</a:t>
                      </a:r>
                      <a:r>
                        <a:rPr lang="de-DE" sz="900" dirty="0"/>
                        <a:t> </a:t>
                      </a:r>
                      <a:r>
                        <a:rPr lang="de-DE" sz="900" dirty="0" err="1"/>
                        <a:t>next</a:t>
                      </a:r>
                      <a:r>
                        <a:rPr lang="de-DE" sz="900" dirty="0"/>
                        <a:t> </a:t>
                      </a:r>
                      <a:r>
                        <a:rPr lang="de-DE" sz="900" dirty="0" err="1"/>
                        <a:t>cycle</a:t>
                      </a:r>
                      <a:r>
                        <a:rPr lang="de-DE" sz="900" dirty="0"/>
                        <a:t>, </a:t>
                      </a:r>
                      <a:r>
                        <a:rPr lang="de-DE" sz="900" dirty="0" err="1"/>
                        <a:t>take</a:t>
                      </a:r>
                      <a:r>
                        <a:rPr lang="de-DE" sz="900" dirty="0"/>
                        <a:t> out 3 </a:t>
                      </a:r>
                      <a:r>
                        <a:rPr lang="de-DE" sz="900" dirty="0" err="1"/>
                        <a:t>dice</a:t>
                      </a:r>
                      <a:r>
                        <a:rPr lang="de-DE" sz="900" dirty="0"/>
                        <a:t> </a:t>
                      </a:r>
                      <a:r>
                        <a:rPr lang="de-DE" sz="900" dirty="0" err="1"/>
                        <a:t>and</a:t>
                      </a:r>
                      <a:r>
                        <a:rPr lang="de-DE" sz="900" dirty="0"/>
                        <a:t> roll </a:t>
                      </a:r>
                      <a:r>
                        <a:rPr lang="de-DE" sz="900" dirty="0" err="1"/>
                        <a:t>them</a:t>
                      </a:r>
                      <a:r>
                        <a:rPr lang="de-DE" sz="900" dirty="0"/>
                        <a:t> </a:t>
                      </a:r>
                      <a:r>
                        <a:rPr lang="de-DE" sz="900" dirty="0" err="1"/>
                        <a:t>with</a:t>
                      </a:r>
                      <a:r>
                        <a:rPr lang="de-DE" sz="900" dirty="0"/>
                        <a:t> a D6-5 </a:t>
                      </a:r>
                      <a:r>
                        <a:rPr lang="de-DE" sz="900" dirty="0" err="1"/>
                        <a:t>modifier</a:t>
                      </a:r>
                      <a:r>
                        <a:rPr lang="de-DE" sz="900" dirty="0"/>
                        <a:t> </a:t>
                      </a:r>
                      <a:r>
                        <a:rPr lang="de-DE" sz="900" dirty="0" err="1"/>
                        <a:t>instead</a:t>
                      </a:r>
                      <a:r>
                        <a:rPr lang="de-DE" sz="900" dirty="0"/>
                        <a:t> </a:t>
                      </a:r>
                      <a:r>
                        <a:rPr lang="de-DE" sz="900" dirty="0" err="1"/>
                        <a:t>of</a:t>
                      </a:r>
                      <a:r>
                        <a:rPr lang="de-DE" sz="900" dirty="0"/>
                        <a:t> </a:t>
                      </a:r>
                      <a:r>
                        <a:rPr lang="de-DE" sz="900" dirty="0" err="1"/>
                        <a:t>the</a:t>
                      </a:r>
                      <a:r>
                        <a:rPr lang="de-DE" sz="900" dirty="0"/>
                        <a:t> </a:t>
                      </a:r>
                      <a:r>
                        <a:rPr lang="de-DE" sz="900" dirty="0" err="1"/>
                        <a:t>current</a:t>
                      </a:r>
                      <a:r>
                        <a:rPr lang="de-DE" sz="900" dirty="0"/>
                        <a:t> </a:t>
                      </a:r>
                      <a:r>
                        <a:rPr lang="de-DE" sz="900" dirty="0" err="1"/>
                        <a:t>modifier</a:t>
                      </a:r>
                      <a:r>
                        <a:rPr lang="de-DE" sz="900" dirty="0"/>
                        <a:t>.</a:t>
                      </a:r>
                    </a:p>
                    <a:p>
                      <a:pPr algn="ctr"/>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28009517"/>
                  </a:ext>
                </a:extLst>
              </a:tr>
              <a:tr h="1387633">
                <a:tc>
                  <a:txBody>
                    <a:bodyPr/>
                    <a:lstStyle/>
                    <a:p>
                      <a:pPr algn="ctr"/>
                      <a:r>
                        <a:rPr lang="de-DE" sz="1000" b="1" dirty="0" err="1"/>
                        <a:t>Steadfast</a:t>
                      </a:r>
                      <a:r>
                        <a:rPr lang="de-DE" sz="1000" b="1" dirty="0"/>
                        <a:t> </a:t>
                      </a:r>
                      <a:r>
                        <a:rPr lang="de-DE" sz="1000" b="1" dirty="0" err="1"/>
                        <a:t>Stalwarts</a:t>
                      </a:r>
                      <a:endParaRPr lang="de-DE" sz="1000" b="1" dirty="0"/>
                    </a:p>
                    <a:p>
                      <a:pPr algn="just"/>
                      <a:r>
                        <a:rPr lang="de-DE" sz="900" dirty="0"/>
                        <a:t>This </a:t>
                      </a:r>
                      <a:r>
                        <a:rPr lang="de-DE" sz="900" dirty="0" err="1"/>
                        <a:t>group</a:t>
                      </a:r>
                      <a:r>
                        <a:rPr lang="de-DE" sz="900" dirty="0"/>
                        <a:t> </a:t>
                      </a:r>
                      <a:r>
                        <a:rPr lang="de-DE" sz="900" dirty="0" err="1"/>
                        <a:t>really</a:t>
                      </a:r>
                      <a:r>
                        <a:rPr lang="de-DE" sz="900" dirty="0"/>
                        <a:t> </a:t>
                      </a:r>
                      <a:r>
                        <a:rPr lang="de-DE" sz="900" dirty="0" err="1"/>
                        <a:t>sticks</a:t>
                      </a:r>
                      <a:r>
                        <a:rPr lang="de-DE" sz="900" dirty="0"/>
                        <a:t> </a:t>
                      </a:r>
                      <a:r>
                        <a:rPr lang="de-DE" sz="900" dirty="0" err="1"/>
                        <a:t>to</a:t>
                      </a:r>
                      <a:r>
                        <a:rPr lang="de-DE" sz="900" dirty="0"/>
                        <a:t> </a:t>
                      </a:r>
                      <a:r>
                        <a:rPr lang="de-DE" sz="900" dirty="0" err="1"/>
                        <a:t>the</a:t>
                      </a:r>
                      <a:r>
                        <a:rPr lang="de-DE" sz="900" dirty="0"/>
                        <a:t> </a:t>
                      </a:r>
                      <a:r>
                        <a:rPr lang="de-DE" sz="900" dirty="0" err="1"/>
                        <a:t>rules</a:t>
                      </a:r>
                      <a:r>
                        <a:rPr lang="de-DE" sz="900" dirty="0"/>
                        <a:t>. </a:t>
                      </a:r>
                      <a:r>
                        <a:rPr lang="de-DE" sz="900" dirty="0" err="1"/>
                        <a:t>For</a:t>
                      </a:r>
                      <a:r>
                        <a:rPr lang="de-DE" sz="900" dirty="0"/>
                        <a:t> </a:t>
                      </a:r>
                      <a:r>
                        <a:rPr lang="de-DE" sz="900" dirty="0" err="1"/>
                        <a:t>the</a:t>
                      </a:r>
                      <a:r>
                        <a:rPr lang="de-DE" sz="900" dirty="0"/>
                        <a:t> </a:t>
                      </a:r>
                      <a:r>
                        <a:rPr lang="de-DE" sz="900" dirty="0" err="1"/>
                        <a:t>next</a:t>
                      </a:r>
                      <a:r>
                        <a:rPr lang="de-DE" sz="900" dirty="0"/>
                        <a:t> </a:t>
                      </a:r>
                      <a:r>
                        <a:rPr lang="de-DE" sz="900" dirty="0" err="1"/>
                        <a:t>cycle</a:t>
                      </a:r>
                      <a:r>
                        <a:rPr lang="de-DE" sz="900" dirty="0"/>
                        <a:t>, </a:t>
                      </a:r>
                      <a:r>
                        <a:rPr lang="de-DE" sz="900" dirty="0" err="1"/>
                        <a:t>take</a:t>
                      </a:r>
                      <a:r>
                        <a:rPr lang="de-DE" sz="900" dirty="0"/>
                        <a:t> out 3 </a:t>
                      </a:r>
                      <a:r>
                        <a:rPr lang="de-DE" sz="900" dirty="0" err="1"/>
                        <a:t>dice</a:t>
                      </a:r>
                      <a:r>
                        <a:rPr lang="de-DE" sz="900" dirty="0"/>
                        <a:t> </a:t>
                      </a:r>
                      <a:r>
                        <a:rPr lang="de-DE" sz="900" dirty="0" err="1"/>
                        <a:t>and</a:t>
                      </a:r>
                      <a:r>
                        <a:rPr lang="de-DE" sz="900" dirty="0"/>
                        <a:t> roll </a:t>
                      </a:r>
                      <a:r>
                        <a:rPr lang="de-DE" sz="900" dirty="0" err="1"/>
                        <a:t>them</a:t>
                      </a:r>
                      <a:r>
                        <a:rPr lang="de-DE" sz="900" dirty="0"/>
                        <a:t> </a:t>
                      </a:r>
                      <a:r>
                        <a:rPr lang="de-DE" sz="900" dirty="0" err="1"/>
                        <a:t>with</a:t>
                      </a:r>
                      <a:r>
                        <a:rPr lang="de-DE" sz="900" dirty="0"/>
                        <a:t> a D6-5 </a:t>
                      </a:r>
                      <a:r>
                        <a:rPr lang="de-DE" sz="900" dirty="0" err="1"/>
                        <a:t>modifier</a:t>
                      </a:r>
                      <a:r>
                        <a:rPr lang="de-DE" sz="900" dirty="0"/>
                        <a:t> </a:t>
                      </a:r>
                      <a:r>
                        <a:rPr lang="de-DE" sz="900" dirty="0" err="1"/>
                        <a:t>instead</a:t>
                      </a:r>
                      <a:r>
                        <a:rPr lang="de-DE" sz="900" dirty="0"/>
                        <a:t> </a:t>
                      </a:r>
                      <a:r>
                        <a:rPr lang="de-DE" sz="900" dirty="0" err="1"/>
                        <a:t>of</a:t>
                      </a:r>
                      <a:r>
                        <a:rPr lang="de-DE" sz="900" dirty="0"/>
                        <a:t> </a:t>
                      </a:r>
                      <a:r>
                        <a:rPr lang="de-DE" sz="900" dirty="0" err="1"/>
                        <a:t>the</a:t>
                      </a:r>
                      <a:r>
                        <a:rPr lang="de-DE" sz="900" dirty="0"/>
                        <a:t> </a:t>
                      </a:r>
                      <a:r>
                        <a:rPr lang="de-DE" sz="900" dirty="0" err="1"/>
                        <a:t>current</a:t>
                      </a:r>
                      <a:r>
                        <a:rPr lang="de-DE" sz="900" dirty="0"/>
                        <a:t> </a:t>
                      </a:r>
                      <a:r>
                        <a:rPr lang="de-DE" sz="900" dirty="0" err="1"/>
                        <a:t>modifier</a:t>
                      </a:r>
                      <a:r>
                        <a:rPr lang="de-DE" sz="900" dirty="0"/>
                        <a:t>.</a:t>
                      </a:r>
                    </a:p>
                    <a:p>
                      <a:pPr algn="just"/>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School </a:t>
                      </a:r>
                      <a:r>
                        <a:rPr lang="de-DE" sz="1000" b="1" dirty="0" err="1"/>
                        <a:t>Closure</a:t>
                      </a:r>
                      <a:endParaRPr lang="de-DE" sz="1000" b="1" dirty="0"/>
                    </a:p>
                    <a:p>
                      <a:pPr algn="just"/>
                      <a:r>
                        <a:rPr lang="de-DE" sz="900" dirty="0"/>
                        <a:t>Schools will </a:t>
                      </a:r>
                      <a:r>
                        <a:rPr lang="de-DE" sz="900" dirty="0" err="1"/>
                        <a:t>be</a:t>
                      </a:r>
                      <a:r>
                        <a:rPr lang="de-DE" sz="900" dirty="0"/>
                        <a:t> </a:t>
                      </a:r>
                      <a:r>
                        <a:rPr lang="de-DE" sz="900" dirty="0" err="1"/>
                        <a:t>closed</a:t>
                      </a:r>
                      <a:r>
                        <a:rPr lang="de-DE" sz="900" dirty="0"/>
                        <a:t> </a:t>
                      </a:r>
                      <a:r>
                        <a:rPr lang="de-DE" sz="900" dirty="0" err="1"/>
                        <a:t>for</a:t>
                      </a:r>
                      <a:r>
                        <a:rPr lang="de-DE" sz="900" dirty="0"/>
                        <a:t> a limited time. </a:t>
                      </a:r>
                      <a:r>
                        <a:rPr lang="de-DE" sz="900" dirty="0" err="1"/>
                        <a:t>Subtract</a:t>
                      </a:r>
                      <a:r>
                        <a:rPr lang="de-DE" sz="900" dirty="0"/>
                        <a:t> </a:t>
                      </a:r>
                      <a:r>
                        <a:rPr lang="de-DE" sz="900" dirty="0" err="1"/>
                        <a:t>one</a:t>
                      </a:r>
                      <a:r>
                        <a:rPr lang="de-DE" sz="900" dirty="0"/>
                        <a:t> </a:t>
                      </a:r>
                      <a:r>
                        <a:rPr lang="de-DE" sz="900" dirty="0" err="1"/>
                        <a:t>from</a:t>
                      </a:r>
                      <a:r>
                        <a:rPr lang="de-DE" sz="900" dirty="0"/>
                        <a:t> </a:t>
                      </a:r>
                      <a:r>
                        <a:rPr lang="de-DE" sz="900" dirty="0" err="1"/>
                        <a:t>each</a:t>
                      </a:r>
                      <a:r>
                        <a:rPr lang="de-DE" sz="900" dirty="0"/>
                        <a:t> die in </a:t>
                      </a:r>
                      <a:r>
                        <a:rPr lang="de-DE" sz="900" dirty="0" err="1"/>
                        <a:t>addition</a:t>
                      </a:r>
                      <a:r>
                        <a:rPr lang="de-DE" sz="900" dirty="0"/>
                        <a:t> </a:t>
                      </a:r>
                      <a:r>
                        <a:rPr lang="de-DE" sz="900" dirty="0" err="1"/>
                        <a:t>to</a:t>
                      </a:r>
                      <a:r>
                        <a:rPr lang="de-DE" sz="900" dirty="0"/>
                        <a:t> </a:t>
                      </a:r>
                      <a:r>
                        <a:rPr lang="de-DE" sz="900" dirty="0" err="1"/>
                        <a:t>other</a:t>
                      </a:r>
                      <a:r>
                        <a:rPr lang="de-DE" sz="900" dirty="0"/>
                        <a:t> </a:t>
                      </a:r>
                      <a:r>
                        <a:rPr lang="de-DE" sz="900" dirty="0" err="1"/>
                        <a:t>modifiers</a:t>
                      </a:r>
                      <a:r>
                        <a:rPr lang="de-DE" sz="900" dirty="0"/>
                        <a:t> in </a:t>
                      </a:r>
                      <a:r>
                        <a:rPr lang="de-DE" sz="900" dirty="0" err="1"/>
                        <a:t>the</a:t>
                      </a:r>
                      <a:r>
                        <a:rPr lang="de-DE" sz="900" dirty="0"/>
                        <a:t> </a:t>
                      </a:r>
                      <a:r>
                        <a:rPr lang="de-DE" sz="900" dirty="0" err="1"/>
                        <a:t>next</a:t>
                      </a:r>
                      <a:r>
                        <a:rPr lang="de-DE" sz="900" dirty="0"/>
                        <a:t> </a:t>
                      </a:r>
                      <a:r>
                        <a:rPr lang="de-DE" sz="900" dirty="0" err="1"/>
                        <a:t>two</a:t>
                      </a:r>
                      <a:r>
                        <a:rPr lang="de-DE" sz="900" dirty="0"/>
                        <a:t> </a:t>
                      </a:r>
                      <a:r>
                        <a:rPr lang="de-DE" sz="900" dirty="0" err="1"/>
                        <a:t>cycles</a:t>
                      </a:r>
                      <a:r>
                        <a:rPr lang="de-DE" sz="900" dirty="0"/>
                        <a:t>. </a:t>
                      </a:r>
                      <a:r>
                        <a:rPr lang="de-DE" sz="900" dirty="0" err="1"/>
                        <a:t>Modifier</a:t>
                      </a:r>
                      <a:r>
                        <a:rPr lang="de-DE" sz="900" dirty="0"/>
                        <a:t> </a:t>
                      </a:r>
                      <a:r>
                        <a:rPr lang="de-DE" sz="900" dirty="0" err="1"/>
                        <a:t>cannot</a:t>
                      </a:r>
                      <a:r>
                        <a:rPr lang="de-DE" sz="900" dirty="0"/>
                        <a:t> </a:t>
                      </a:r>
                      <a:r>
                        <a:rPr lang="de-DE" sz="900" dirty="0" err="1"/>
                        <a:t>be</a:t>
                      </a:r>
                      <a:r>
                        <a:rPr lang="de-DE" sz="900" dirty="0"/>
                        <a:t> </a:t>
                      </a:r>
                      <a:r>
                        <a:rPr lang="de-DE" sz="900" dirty="0" err="1"/>
                        <a:t>less</a:t>
                      </a:r>
                      <a:r>
                        <a:rPr lang="de-DE" sz="900" dirty="0"/>
                        <a:t> </a:t>
                      </a:r>
                      <a:r>
                        <a:rPr lang="de-DE" sz="900" dirty="0" err="1"/>
                        <a:t>than</a:t>
                      </a:r>
                      <a:r>
                        <a:rPr lang="de-DE" sz="900" dirty="0"/>
                        <a:t> D6-4 </a:t>
                      </a:r>
                      <a:r>
                        <a:rPr lang="de-DE" sz="900" dirty="0" err="1"/>
                        <a:t>except</a:t>
                      </a:r>
                      <a:r>
                        <a:rPr lang="de-DE" sz="900" dirty="0"/>
                        <a:t> </a:t>
                      </a:r>
                      <a:r>
                        <a:rPr lang="de-DE" sz="900" dirty="0" err="1"/>
                        <a:t>for</a:t>
                      </a:r>
                      <a:r>
                        <a:rPr lang="de-DE" sz="900" dirty="0"/>
                        <a:t> „</a:t>
                      </a:r>
                      <a:r>
                        <a:rPr lang="de-DE" sz="900" dirty="0" err="1"/>
                        <a:t>Steadfast</a:t>
                      </a:r>
                      <a:r>
                        <a:rPr lang="de-DE" sz="900" dirty="0"/>
                        <a:t> </a:t>
                      </a:r>
                      <a:r>
                        <a:rPr lang="de-DE" sz="900" dirty="0" err="1"/>
                        <a:t>Stalwarts</a:t>
                      </a:r>
                      <a:r>
                        <a:rPr lang="de-DE" sz="900" dirty="0"/>
                        <a:t>“.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Iron </a:t>
                      </a:r>
                      <a:r>
                        <a:rPr lang="de-DE" sz="1000" b="1" dirty="0" err="1"/>
                        <a:t>Discipline</a:t>
                      </a:r>
                      <a:endParaRPr lang="de-DE" sz="1000" b="1" dirty="0"/>
                    </a:p>
                    <a:p>
                      <a:pPr algn="just"/>
                      <a:r>
                        <a:rPr lang="de-DE" sz="900" dirty="0" err="1"/>
                        <a:t>Everyone</a:t>
                      </a:r>
                      <a:r>
                        <a:rPr lang="de-DE" sz="900" dirty="0"/>
                        <a:t> </a:t>
                      </a:r>
                      <a:r>
                        <a:rPr lang="de-DE" sz="900" dirty="0" err="1"/>
                        <a:t>is</a:t>
                      </a:r>
                      <a:r>
                        <a:rPr lang="de-DE" sz="900" dirty="0"/>
                        <a:t> </a:t>
                      </a:r>
                      <a:r>
                        <a:rPr lang="de-DE" sz="900" dirty="0" err="1"/>
                        <a:t>sticking</a:t>
                      </a:r>
                      <a:r>
                        <a:rPr lang="de-DE" sz="900" dirty="0"/>
                        <a:t> </a:t>
                      </a:r>
                      <a:r>
                        <a:rPr lang="de-DE" sz="900" dirty="0" err="1"/>
                        <a:t>to</a:t>
                      </a:r>
                      <a:r>
                        <a:rPr lang="de-DE" sz="900" dirty="0"/>
                        <a:t> </a:t>
                      </a:r>
                      <a:r>
                        <a:rPr lang="de-DE" sz="900" dirty="0" err="1"/>
                        <a:t>physical</a:t>
                      </a:r>
                      <a:r>
                        <a:rPr lang="de-DE" sz="900" dirty="0"/>
                        <a:t> </a:t>
                      </a:r>
                      <a:r>
                        <a:rPr lang="de-DE" sz="900" dirty="0" err="1"/>
                        <a:t>distance</a:t>
                      </a:r>
                      <a:r>
                        <a:rPr lang="de-DE" sz="900" dirty="0"/>
                        <a:t> </a:t>
                      </a:r>
                      <a:r>
                        <a:rPr lang="de-DE" sz="900" dirty="0" err="1"/>
                        <a:t>measures</a:t>
                      </a:r>
                      <a:r>
                        <a:rPr lang="de-DE" sz="900" dirty="0"/>
                        <a:t> </a:t>
                      </a:r>
                      <a:r>
                        <a:rPr lang="de-DE" sz="900" dirty="0" err="1"/>
                        <a:t>and</a:t>
                      </a:r>
                      <a:r>
                        <a:rPr lang="de-DE" sz="900" dirty="0"/>
                        <a:t> </a:t>
                      </a:r>
                      <a:r>
                        <a:rPr lang="de-DE" sz="900" dirty="0" err="1"/>
                        <a:t>crowd</a:t>
                      </a:r>
                      <a:r>
                        <a:rPr lang="de-DE" sz="900" dirty="0"/>
                        <a:t> </a:t>
                      </a:r>
                      <a:r>
                        <a:rPr lang="de-DE" sz="900" dirty="0" err="1"/>
                        <a:t>avoidance</a:t>
                      </a:r>
                      <a:r>
                        <a:rPr lang="de-DE" sz="900" dirty="0"/>
                        <a:t>. </a:t>
                      </a:r>
                      <a:r>
                        <a:rPr lang="de-DE" sz="900" dirty="0" err="1"/>
                        <a:t>Subtract</a:t>
                      </a:r>
                      <a:r>
                        <a:rPr lang="de-DE" sz="900" dirty="0"/>
                        <a:t> </a:t>
                      </a:r>
                      <a:r>
                        <a:rPr lang="de-DE" sz="900" dirty="0" err="1"/>
                        <a:t>one</a:t>
                      </a:r>
                      <a:r>
                        <a:rPr lang="de-DE" sz="900" dirty="0"/>
                        <a:t> </a:t>
                      </a:r>
                      <a:r>
                        <a:rPr lang="de-DE" sz="900" dirty="0" err="1"/>
                        <a:t>from</a:t>
                      </a:r>
                      <a:r>
                        <a:rPr lang="de-DE" sz="900" dirty="0"/>
                        <a:t> </a:t>
                      </a:r>
                      <a:r>
                        <a:rPr lang="de-DE" sz="900" dirty="0" err="1"/>
                        <a:t>each</a:t>
                      </a:r>
                      <a:r>
                        <a:rPr lang="de-DE" sz="900" dirty="0"/>
                        <a:t> die in </a:t>
                      </a:r>
                      <a:r>
                        <a:rPr lang="de-DE" sz="900" dirty="0" err="1"/>
                        <a:t>addition</a:t>
                      </a:r>
                      <a:r>
                        <a:rPr lang="de-DE" sz="900" dirty="0"/>
                        <a:t> </a:t>
                      </a:r>
                      <a:r>
                        <a:rPr lang="de-DE" sz="900" dirty="0" err="1"/>
                        <a:t>to</a:t>
                      </a:r>
                      <a:r>
                        <a:rPr lang="de-DE" sz="900" dirty="0"/>
                        <a:t> </a:t>
                      </a:r>
                      <a:r>
                        <a:rPr lang="de-DE" sz="900" dirty="0" err="1"/>
                        <a:t>other</a:t>
                      </a:r>
                      <a:r>
                        <a:rPr lang="de-DE" sz="900" dirty="0"/>
                        <a:t> </a:t>
                      </a:r>
                      <a:r>
                        <a:rPr lang="de-DE" sz="900" dirty="0" err="1"/>
                        <a:t>modifiers</a:t>
                      </a:r>
                      <a:r>
                        <a:rPr lang="de-DE" sz="900" dirty="0"/>
                        <a:t> in </a:t>
                      </a:r>
                      <a:r>
                        <a:rPr lang="de-DE" sz="900" dirty="0" err="1"/>
                        <a:t>the</a:t>
                      </a:r>
                      <a:r>
                        <a:rPr lang="de-DE" sz="900" dirty="0"/>
                        <a:t> </a:t>
                      </a:r>
                      <a:r>
                        <a:rPr lang="de-DE" sz="900" dirty="0" err="1"/>
                        <a:t>next</a:t>
                      </a:r>
                      <a:r>
                        <a:rPr lang="de-DE" sz="900" dirty="0"/>
                        <a:t> </a:t>
                      </a:r>
                      <a:r>
                        <a:rPr lang="de-DE" sz="900" dirty="0" err="1"/>
                        <a:t>cycle</a:t>
                      </a:r>
                      <a:r>
                        <a:rPr lang="de-DE" sz="900" dirty="0"/>
                        <a:t>.</a:t>
                      </a:r>
                      <a:endParaRPr lang="de-DE" sz="900" b="0" dirty="0"/>
                    </a:p>
                    <a:p>
                      <a:pPr algn="just"/>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Iron </a:t>
                      </a:r>
                      <a:r>
                        <a:rPr lang="de-DE" sz="1000" b="1" dirty="0" err="1"/>
                        <a:t>Discipline</a:t>
                      </a:r>
                      <a:endParaRPr lang="de-DE" sz="1000" b="1" dirty="0"/>
                    </a:p>
                    <a:p>
                      <a:pPr algn="just"/>
                      <a:r>
                        <a:rPr lang="de-DE" sz="900" dirty="0" err="1"/>
                        <a:t>Everyone</a:t>
                      </a:r>
                      <a:r>
                        <a:rPr lang="de-DE" sz="900" dirty="0"/>
                        <a:t> </a:t>
                      </a:r>
                      <a:r>
                        <a:rPr lang="de-DE" sz="900" dirty="0" err="1"/>
                        <a:t>is</a:t>
                      </a:r>
                      <a:r>
                        <a:rPr lang="de-DE" sz="900" dirty="0"/>
                        <a:t> </a:t>
                      </a:r>
                      <a:r>
                        <a:rPr lang="de-DE" sz="900" dirty="0" err="1"/>
                        <a:t>sticking</a:t>
                      </a:r>
                      <a:r>
                        <a:rPr lang="de-DE" sz="900" dirty="0"/>
                        <a:t> </a:t>
                      </a:r>
                      <a:r>
                        <a:rPr lang="de-DE" sz="900" dirty="0" err="1"/>
                        <a:t>to</a:t>
                      </a:r>
                      <a:r>
                        <a:rPr lang="de-DE" sz="900" dirty="0"/>
                        <a:t> </a:t>
                      </a:r>
                      <a:r>
                        <a:rPr lang="de-DE" sz="900" dirty="0" err="1"/>
                        <a:t>physical</a:t>
                      </a:r>
                      <a:r>
                        <a:rPr lang="de-DE" sz="900" dirty="0"/>
                        <a:t> </a:t>
                      </a:r>
                      <a:r>
                        <a:rPr lang="de-DE" sz="900" dirty="0" err="1"/>
                        <a:t>distance</a:t>
                      </a:r>
                      <a:r>
                        <a:rPr lang="de-DE" sz="900" dirty="0"/>
                        <a:t> </a:t>
                      </a:r>
                      <a:r>
                        <a:rPr lang="de-DE" sz="900" dirty="0" err="1"/>
                        <a:t>measures</a:t>
                      </a:r>
                      <a:r>
                        <a:rPr lang="de-DE" sz="900" dirty="0"/>
                        <a:t> </a:t>
                      </a:r>
                      <a:r>
                        <a:rPr lang="de-DE" sz="900" dirty="0" err="1"/>
                        <a:t>and</a:t>
                      </a:r>
                      <a:r>
                        <a:rPr lang="de-DE" sz="900" dirty="0"/>
                        <a:t> </a:t>
                      </a:r>
                      <a:r>
                        <a:rPr lang="de-DE" sz="900" dirty="0" err="1"/>
                        <a:t>crowd</a:t>
                      </a:r>
                      <a:r>
                        <a:rPr lang="de-DE" sz="900" dirty="0"/>
                        <a:t> </a:t>
                      </a:r>
                      <a:r>
                        <a:rPr lang="de-DE" sz="900" dirty="0" err="1"/>
                        <a:t>avoidance</a:t>
                      </a:r>
                      <a:r>
                        <a:rPr lang="de-DE" sz="900" dirty="0"/>
                        <a:t>. </a:t>
                      </a:r>
                      <a:r>
                        <a:rPr lang="de-DE" sz="900" dirty="0" err="1"/>
                        <a:t>Subtract</a:t>
                      </a:r>
                      <a:r>
                        <a:rPr lang="de-DE" sz="900" dirty="0"/>
                        <a:t> </a:t>
                      </a:r>
                      <a:r>
                        <a:rPr lang="de-DE" sz="900" dirty="0" err="1"/>
                        <a:t>one</a:t>
                      </a:r>
                      <a:r>
                        <a:rPr lang="de-DE" sz="900" dirty="0"/>
                        <a:t> </a:t>
                      </a:r>
                      <a:r>
                        <a:rPr lang="de-DE" sz="900" dirty="0" err="1"/>
                        <a:t>from</a:t>
                      </a:r>
                      <a:r>
                        <a:rPr lang="de-DE" sz="900" dirty="0"/>
                        <a:t> </a:t>
                      </a:r>
                      <a:r>
                        <a:rPr lang="de-DE" sz="900" dirty="0" err="1"/>
                        <a:t>each</a:t>
                      </a:r>
                      <a:r>
                        <a:rPr lang="de-DE" sz="900" dirty="0"/>
                        <a:t> die in </a:t>
                      </a:r>
                      <a:r>
                        <a:rPr lang="de-DE" sz="900" dirty="0" err="1"/>
                        <a:t>addition</a:t>
                      </a:r>
                      <a:r>
                        <a:rPr lang="de-DE" sz="900" dirty="0"/>
                        <a:t> </a:t>
                      </a:r>
                      <a:r>
                        <a:rPr lang="de-DE" sz="900" dirty="0" err="1"/>
                        <a:t>to</a:t>
                      </a:r>
                      <a:r>
                        <a:rPr lang="de-DE" sz="900" dirty="0"/>
                        <a:t> </a:t>
                      </a:r>
                      <a:r>
                        <a:rPr lang="de-DE" sz="900" dirty="0" err="1"/>
                        <a:t>other</a:t>
                      </a:r>
                      <a:r>
                        <a:rPr lang="de-DE" sz="900" dirty="0"/>
                        <a:t> </a:t>
                      </a:r>
                      <a:r>
                        <a:rPr lang="de-DE" sz="900" dirty="0" err="1"/>
                        <a:t>modifiers</a:t>
                      </a:r>
                      <a:r>
                        <a:rPr lang="de-DE" sz="900" dirty="0"/>
                        <a:t> in </a:t>
                      </a:r>
                      <a:r>
                        <a:rPr lang="de-DE" sz="900" dirty="0" err="1"/>
                        <a:t>the</a:t>
                      </a:r>
                      <a:r>
                        <a:rPr lang="de-DE" sz="900" dirty="0"/>
                        <a:t> </a:t>
                      </a:r>
                      <a:r>
                        <a:rPr lang="de-DE" sz="900" dirty="0" err="1"/>
                        <a:t>next</a:t>
                      </a:r>
                      <a:r>
                        <a:rPr lang="de-DE" sz="900" dirty="0"/>
                        <a:t> </a:t>
                      </a:r>
                      <a:r>
                        <a:rPr lang="de-DE" sz="900" dirty="0" err="1"/>
                        <a:t>cycle</a:t>
                      </a:r>
                      <a:r>
                        <a:rPr lang="de-DE" sz="900" dirty="0"/>
                        <a:t>.</a:t>
                      </a:r>
                      <a:endParaRPr lang="de-DE" sz="900" b="0" dirty="0"/>
                    </a:p>
                    <a:p>
                      <a:pPr algn="just"/>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93260232"/>
                  </a:ext>
                </a:extLst>
              </a:tr>
              <a:tr h="1387633">
                <a:tc>
                  <a:txBody>
                    <a:bodyPr/>
                    <a:lstStyle/>
                    <a:p>
                      <a:pPr algn="ctr"/>
                      <a:r>
                        <a:rPr lang="de-DE" sz="1000" b="1" dirty="0"/>
                        <a:t>Iron </a:t>
                      </a:r>
                      <a:r>
                        <a:rPr lang="de-DE" sz="1000" b="1" dirty="0" err="1"/>
                        <a:t>Discipline</a:t>
                      </a:r>
                      <a:endParaRPr lang="de-DE" sz="1000" b="1" dirty="0"/>
                    </a:p>
                    <a:p>
                      <a:pPr algn="just"/>
                      <a:r>
                        <a:rPr lang="de-DE" sz="900" dirty="0" err="1"/>
                        <a:t>Everyone</a:t>
                      </a:r>
                      <a:r>
                        <a:rPr lang="de-DE" sz="900" dirty="0"/>
                        <a:t> </a:t>
                      </a:r>
                      <a:r>
                        <a:rPr lang="de-DE" sz="900" dirty="0" err="1"/>
                        <a:t>is</a:t>
                      </a:r>
                      <a:r>
                        <a:rPr lang="de-DE" sz="900" dirty="0"/>
                        <a:t> </a:t>
                      </a:r>
                      <a:r>
                        <a:rPr lang="de-DE" sz="900" dirty="0" err="1"/>
                        <a:t>sticking</a:t>
                      </a:r>
                      <a:r>
                        <a:rPr lang="de-DE" sz="900" dirty="0"/>
                        <a:t> </a:t>
                      </a:r>
                      <a:r>
                        <a:rPr lang="de-DE" sz="900" dirty="0" err="1"/>
                        <a:t>to</a:t>
                      </a:r>
                      <a:r>
                        <a:rPr lang="de-DE" sz="900" dirty="0"/>
                        <a:t> </a:t>
                      </a:r>
                      <a:r>
                        <a:rPr lang="de-DE" sz="900" dirty="0" err="1"/>
                        <a:t>physical</a:t>
                      </a:r>
                      <a:r>
                        <a:rPr lang="de-DE" sz="900" dirty="0"/>
                        <a:t> </a:t>
                      </a:r>
                      <a:r>
                        <a:rPr lang="de-DE" sz="900" dirty="0" err="1"/>
                        <a:t>distance</a:t>
                      </a:r>
                      <a:r>
                        <a:rPr lang="de-DE" sz="900" dirty="0"/>
                        <a:t> </a:t>
                      </a:r>
                      <a:r>
                        <a:rPr lang="de-DE" sz="900" dirty="0" err="1"/>
                        <a:t>measures</a:t>
                      </a:r>
                      <a:r>
                        <a:rPr lang="de-DE" sz="900" dirty="0"/>
                        <a:t> </a:t>
                      </a:r>
                      <a:r>
                        <a:rPr lang="de-DE" sz="900" dirty="0" err="1"/>
                        <a:t>and</a:t>
                      </a:r>
                      <a:r>
                        <a:rPr lang="de-DE" sz="900" dirty="0"/>
                        <a:t> </a:t>
                      </a:r>
                      <a:r>
                        <a:rPr lang="de-DE" sz="900" dirty="0" err="1"/>
                        <a:t>crowd</a:t>
                      </a:r>
                      <a:r>
                        <a:rPr lang="de-DE" sz="900" dirty="0"/>
                        <a:t> </a:t>
                      </a:r>
                      <a:r>
                        <a:rPr lang="de-DE" sz="900" dirty="0" err="1"/>
                        <a:t>avoidance</a:t>
                      </a:r>
                      <a:r>
                        <a:rPr lang="de-DE" sz="900" dirty="0"/>
                        <a:t>. </a:t>
                      </a:r>
                      <a:r>
                        <a:rPr lang="de-DE" sz="900" dirty="0" err="1"/>
                        <a:t>Subtract</a:t>
                      </a:r>
                      <a:r>
                        <a:rPr lang="de-DE" sz="900" dirty="0"/>
                        <a:t> </a:t>
                      </a:r>
                      <a:r>
                        <a:rPr lang="de-DE" sz="900" dirty="0" err="1"/>
                        <a:t>one</a:t>
                      </a:r>
                      <a:r>
                        <a:rPr lang="de-DE" sz="900" dirty="0"/>
                        <a:t> </a:t>
                      </a:r>
                      <a:r>
                        <a:rPr lang="de-DE" sz="900" dirty="0" err="1"/>
                        <a:t>from</a:t>
                      </a:r>
                      <a:r>
                        <a:rPr lang="de-DE" sz="900" dirty="0"/>
                        <a:t> </a:t>
                      </a:r>
                      <a:r>
                        <a:rPr lang="de-DE" sz="900" dirty="0" err="1"/>
                        <a:t>each</a:t>
                      </a:r>
                      <a:r>
                        <a:rPr lang="de-DE" sz="900" dirty="0"/>
                        <a:t> die in </a:t>
                      </a:r>
                      <a:r>
                        <a:rPr lang="de-DE" sz="900" dirty="0" err="1"/>
                        <a:t>addition</a:t>
                      </a:r>
                      <a:r>
                        <a:rPr lang="de-DE" sz="900" dirty="0"/>
                        <a:t> </a:t>
                      </a:r>
                      <a:r>
                        <a:rPr lang="de-DE" sz="900" dirty="0" err="1"/>
                        <a:t>to</a:t>
                      </a:r>
                      <a:r>
                        <a:rPr lang="de-DE" sz="900" dirty="0"/>
                        <a:t> </a:t>
                      </a:r>
                      <a:r>
                        <a:rPr lang="de-DE" sz="900" dirty="0" err="1"/>
                        <a:t>other</a:t>
                      </a:r>
                      <a:r>
                        <a:rPr lang="de-DE" sz="900" dirty="0"/>
                        <a:t> </a:t>
                      </a:r>
                      <a:r>
                        <a:rPr lang="de-DE" sz="900" dirty="0" err="1"/>
                        <a:t>modifiers</a:t>
                      </a:r>
                      <a:r>
                        <a:rPr lang="de-DE" sz="900" dirty="0"/>
                        <a:t> in </a:t>
                      </a:r>
                      <a:r>
                        <a:rPr lang="de-DE" sz="900" dirty="0" err="1"/>
                        <a:t>the</a:t>
                      </a:r>
                      <a:r>
                        <a:rPr lang="de-DE" sz="900" dirty="0"/>
                        <a:t> </a:t>
                      </a:r>
                      <a:r>
                        <a:rPr lang="de-DE" sz="900" dirty="0" err="1"/>
                        <a:t>next</a:t>
                      </a:r>
                      <a:r>
                        <a:rPr lang="de-DE" sz="900" dirty="0"/>
                        <a:t> </a:t>
                      </a:r>
                      <a:r>
                        <a:rPr lang="de-DE" sz="900" dirty="0" err="1"/>
                        <a:t>cycle</a:t>
                      </a:r>
                      <a:r>
                        <a:rPr lang="de-DE" sz="900" dirty="0"/>
                        <a:t>.</a:t>
                      </a:r>
                      <a:endParaRPr lang="de-DE" sz="900" b="0" dirty="0"/>
                    </a:p>
                    <a:p>
                      <a:pPr algn="just"/>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Herd </a:t>
                      </a:r>
                      <a:r>
                        <a:rPr lang="de-DE" sz="1000" b="1" dirty="0" err="1"/>
                        <a:t>Immunity</a:t>
                      </a:r>
                      <a:endParaRPr lang="de-DE" sz="1000" b="1" dirty="0"/>
                    </a:p>
                    <a:p>
                      <a:pPr algn="just"/>
                      <a:r>
                        <a:rPr lang="de-DE" sz="900" dirty="0" err="1"/>
                        <a:t>Reshuffle</a:t>
                      </a:r>
                      <a:r>
                        <a:rPr lang="de-DE" sz="900" dirty="0"/>
                        <a:t> </a:t>
                      </a:r>
                      <a:r>
                        <a:rPr lang="de-DE" sz="900" dirty="0" err="1"/>
                        <a:t>this</a:t>
                      </a:r>
                      <a:r>
                        <a:rPr lang="de-DE" sz="900" dirty="0"/>
                        <a:t> </a:t>
                      </a:r>
                      <a:r>
                        <a:rPr lang="de-DE" sz="900" dirty="0" err="1"/>
                        <a:t>card</a:t>
                      </a:r>
                      <a:r>
                        <a:rPr lang="de-DE" sz="900" dirty="0"/>
                        <a:t> </a:t>
                      </a:r>
                      <a:r>
                        <a:rPr lang="de-DE" sz="900" dirty="0" err="1"/>
                        <a:t>if</a:t>
                      </a:r>
                      <a:r>
                        <a:rPr lang="de-DE" sz="900" dirty="0"/>
                        <a:t> </a:t>
                      </a:r>
                      <a:r>
                        <a:rPr lang="de-DE" sz="900" dirty="0" err="1"/>
                        <a:t>it</a:t>
                      </a:r>
                      <a:r>
                        <a:rPr lang="de-DE" sz="900" dirty="0"/>
                        <a:t> </a:t>
                      </a:r>
                      <a:r>
                        <a:rPr lang="de-DE" sz="900" dirty="0" err="1"/>
                        <a:t>is</a:t>
                      </a:r>
                      <a:r>
                        <a:rPr lang="de-DE" sz="900" dirty="0"/>
                        <a:t> </a:t>
                      </a:r>
                      <a:r>
                        <a:rPr lang="de-DE" sz="900" dirty="0" err="1"/>
                        <a:t>drawn</a:t>
                      </a:r>
                      <a:r>
                        <a:rPr lang="de-DE" sz="900" dirty="0"/>
                        <a:t> </a:t>
                      </a:r>
                      <a:r>
                        <a:rPr lang="de-DE" sz="900" dirty="0" err="1"/>
                        <a:t>before</a:t>
                      </a:r>
                      <a:r>
                        <a:rPr lang="de-DE" sz="900" dirty="0"/>
                        <a:t> </a:t>
                      </a:r>
                      <a:r>
                        <a:rPr lang="de-DE" sz="900" dirty="0" err="1"/>
                        <a:t>cycle</a:t>
                      </a:r>
                      <a:r>
                        <a:rPr lang="de-DE" sz="900" dirty="0"/>
                        <a:t> 5.</a:t>
                      </a:r>
                    </a:p>
                    <a:p>
                      <a:pPr algn="just"/>
                      <a:r>
                        <a:rPr lang="de-DE" sz="900" dirty="0"/>
                        <a:t>Herd </a:t>
                      </a:r>
                      <a:r>
                        <a:rPr lang="de-DE" sz="900" dirty="0" err="1"/>
                        <a:t>immunity</a:t>
                      </a:r>
                      <a:r>
                        <a:rPr lang="de-DE" sz="900" dirty="0"/>
                        <a:t> </a:t>
                      </a:r>
                      <a:r>
                        <a:rPr lang="de-DE" sz="900" dirty="0" err="1"/>
                        <a:t>is</a:t>
                      </a:r>
                      <a:r>
                        <a:rPr lang="de-DE" sz="900" dirty="0"/>
                        <a:t> </a:t>
                      </a:r>
                      <a:r>
                        <a:rPr lang="de-DE" sz="900" dirty="0" err="1"/>
                        <a:t>building</a:t>
                      </a:r>
                      <a:r>
                        <a:rPr lang="de-DE" sz="900" dirty="0"/>
                        <a:t> </a:t>
                      </a:r>
                      <a:r>
                        <a:rPr lang="de-DE" sz="900" dirty="0" err="1"/>
                        <a:t>up</a:t>
                      </a:r>
                      <a:r>
                        <a:rPr lang="de-DE" sz="900" dirty="0"/>
                        <a:t>. </a:t>
                      </a:r>
                    </a:p>
                    <a:p>
                      <a:pPr algn="just"/>
                      <a:r>
                        <a:rPr lang="de-DE" sz="900" dirty="0"/>
                        <a:t>Keep </a:t>
                      </a:r>
                      <a:r>
                        <a:rPr lang="de-DE" sz="900" dirty="0" err="1"/>
                        <a:t>this</a:t>
                      </a:r>
                      <a:r>
                        <a:rPr lang="de-DE" sz="900" dirty="0"/>
                        <a:t> </a:t>
                      </a:r>
                      <a:r>
                        <a:rPr lang="de-DE" sz="900" dirty="0" err="1"/>
                        <a:t>card</a:t>
                      </a:r>
                      <a:r>
                        <a:rPr lang="de-DE" sz="900" dirty="0"/>
                        <a:t>. Roll </a:t>
                      </a:r>
                      <a:r>
                        <a:rPr lang="de-DE" sz="900" dirty="0" err="1"/>
                        <a:t>one</a:t>
                      </a:r>
                      <a:r>
                        <a:rPr lang="de-DE" sz="900" dirty="0"/>
                        <a:t> die </a:t>
                      </a:r>
                      <a:r>
                        <a:rPr lang="de-DE" sz="900" dirty="0" err="1"/>
                        <a:t>less</a:t>
                      </a:r>
                      <a:r>
                        <a:rPr lang="de-DE" sz="900" dirty="0"/>
                        <a:t> in </a:t>
                      </a:r>
                      <a:r>
                        <a:rPr lang="de-DE" sz="900" dirty="0" err="1"/>
                        <a:t>any</a:t>
                      </a:r>
                      <a:r>
                        <a:rPr lang="de-DE" sz="900" dirty="0"/>
                        <a:t> </a:t>
                      </a:r>
                      <a:r>
                        <a:rPr lang="de-DE" sz="900" dirty="0" err="1"/>
                        <a:t>future</a:t>
                      </a:r>
                      <a:r>
                        <a:rPr lang="de-DE" sz="900" dirty="0"/>
                        <a:t> </a:t>
                      </a:r>
                      <a:r>
                        <a:rPr lang="de-DE" sz="900" dirty="0" err="1"/>
                        <a:t>cycle</a:t>
                      </a:r>
                      <a:r>
                        <a:rPr lang="de-DE" sz="900" dirty="0"/>
                        <a:t>.</a:t>
                      </a:r>
                    </a:p>
                    <a:p>
                      <a:pPr algn="just"/>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Herd </a:t>
                      </a:r>
                      <a:r>
                        <a:rPr lang="de-DE" sz="1000" b="1" dirty="0" err="1"/>
                        <a:t>Immunity</a:t>
                      </a:r>
                      <a:endParaRPr lang="de-DE" sz="1000" b="1" dirty="0"/>
                    </a:p>
                    <a:p>
                      <a:pPr algn="just"/>
                      <a:r>
                        <a:rPr lang="de-DE" sz="900" dirty="0" err="1"/>
                        <a:t>Reshuffle</a:t>
                      </a:r>
                      <a:r>
                        <a:rPr lang="de-DE" sz="900" dirty="0"/>
                        <a:t> </a:t>
                      </a:r>
                      <a:r>
                        <a:rPr lang="de-DE" sz="900" dirty="0" err="1"/>
                        <a:t>this</a:t>
                      </a:r>
                      <a:r>
                        <a:rPr lang="de-DE" sz="900" dirty="0"/>
                        <a:t> </a:t>
                      </a:r>
                      <a:r>
                        <a:rPr lang="de-DE" sz="900" dirty="0" err="1"/>
                        <a:t>card</a:t>
                      </a:r>
                      <a:r>
                        <a:rPr lang="de-DE" sz="900" dirty="0"/>
                        <a:t> </a:t>
                      </a:r>
                      <a:r>
                        <a:rPr lang="de-DE" sz="900" dirty="0" err="1"/>
                        <a:t>if</a:t>
                      </a:r>
                      <a:r>
                        <a:rPr lang="de-DE" sz="900" dirty="0"/>
                        <a:t> </a:t>
                      </a:r>
                      <a:r>
                        <a:rPr lang="de-DE" sz="900" dirty="0" err="1"/>
                        <a:t>it</a:t>
                      </a:r>
                      <a:r>
                        <a:rPr lang="de-DE" sz="900" dirty="0"/>
                        <a:t> </a:t>
                      </a:r>
                      <a:r>
                        <a:rPr lang="de-DE" sz="900" dirty="0" err="1"/>
                        <a:t>is</a:t>
                      </a:r>
                      <a:r>
                        <a:rPr lang="de-DE" sz="900" dirty="0"/>
                        <a:t> </a:t>
                      </a:r>
                      <a:r>
                        <a:rPr lang="de-DE" sz="900" dirty="0" err="1"/>
                        <a:t>drawn</a:t>
                      </a:r>
                      <a:r>
                        <a:rPr lang="de-DE" sz="900" dirty="0"/>
                        <a:t> </a:t>
                      </a:r>
                      <a:r>
                        <a:rPr lang="de-DE" sz="900" dirty="0" err="1"/>
                        <a:t>before</a:t>
                      </a:r>
                      <a:r>
                        <a:rPr lang="de-DE" sz="900" dirty="0"/>
                        <a:t> </a:t>
                      </a:r>
                      <a:r>
                        <a:rPr lang="de-DE" sz="900" dirty="0" err="1"/>
                        <a:t>cycle</a:t>
                      </a:r>
                      <a:r>
                        <a:rPr lang="de-DE" sz="900" dirty="0"/>
                        <a:t> 5.</a:t>
                      </a:r>
                    </a:p>
                    <a:p>
                      <a:pPr algn="just"/>
                      <a:r>
                        <a:rPr lang="de-DE" sz="900" dirty="0"/>
                        <a:t>Herd </a:t>
                      </a:r>
                      <a:r>
                        <a:rPr lang="de-DE" sz="900" dirty="0" err="1"/>
                        <a:t>immunity</a:t>
                      </a:r>
                      <a:r>
                        <a:rPr lang="de-DE" sz="900" dirty="0"/>
                        <a:t> </a:t>
                      </a:r>
                      <a:r>
                        <a:rPr lang="de-DE" sz="900" dirty="0" err="1"/>
                        <a:t>is</a:t>
                      </a:r>
                      <a:r>
                        <a:rPr lang="de-DE" sz="900" dirty="0"/>
                        <a:t> </a:t>
                      </a:r>
                      <a:r>
                        <a:rPr lang="de-DE" sz="900" dirty="0" err="1"/>
                        <a:t>building</a:t>
                      </a:r>
                      <a:r>
                        <a:rPr lang="de-DE" sz="900" dirty="0"/>
                        <a:t> </a:t>
                      </a:r>
                      <a:r>
                        <a:rPr lang="de-DE" sz="900" dirty="0" err="1"/>
                        <a:t>up</a:t>
                      </a:r>
                      <a:r>
                        <a:rPr lang="de-DE" sz="900" dirty="0"/>
                        <a:t>. </a:t>
                      </a:r>
                    </a:p>
                    <a:p>
                      <a:pPr algn="just"/>
                      <a:r>
                        <a:rPr lang="de-DE" sz="900" dirty="0"/>
                        <a:t>Keep </a:t>
                      </a:r>
                      <a:r>
                        <a:rPr lang="de-DE" sz="900" dirty="0" err="1"/>
                        <a:t>this</a:t>
                      </a:r>
                      <a:r>
                        <a:rPr lang="de-DE" sz="900" dirty="0"/>
                        <a:t> </a:t>
                      </a:r>
                      <a:r>
                        <a:rPr lang="de-DE" sz="900" dirty="0" err="1"/>
                        <a:t>card</a:t>
                      </a:r>
                      <a:r>
                        <a:rPr lang="de-DE" sz="900" dirty="0"/>
                        <a:t>. Roll </a:t>
                      </a:r>
                      <a:r>
                        <a:rPr lang="de-DE" sz="900" dirty="0" err="1"/>
                        <a:t>one</a:t>
                      </a:r>
                      <a:r>
                        <a:rPr lang="de-DE" sz="900" dirty="0"/>
                        <a:t> die </a:t>
                      </a:r>
                      <a:r>
                        <a:rPr lang="de-DE" sz="900" dirty="0" err="1"/>
                        <a:t>less</a:t>
                      </a:r>
                      <a:r>
                        <a:rPr lang="de-DE" sz="900" dirty="0"/>
                        <a:t> in </a:t>
                      </a:r>
                      <a:r>
                        <a:rPr lang="de-DE" sz="900" dirty="0" err="1"/>
                        <a:t>any</a:t>
                      </a:r>
                      <a:r>
                        <a:rPr lang="de-DE" sz="900" dirty="0"/>
                        <a:t> </a:t>
                      </a:r>
                      <a:r>
                        <a:rPr lang="de-DE" sz="900" dirty="0" err="1"/>
                        <a:t>future</a:t>
                      </a:r>
                      <a:r>
                        <a:rPr lang="de-DE" sz="900" dirty="0"/>
                        <a:t> </a:t>
                      </a:r>
                      <a:r>
                        <a:rPr lang="de-DE" sz="900" dirty="0" err="1"/>
                        <a:t>cycle</a:t>
                      </a:r>
                      <a:r>
                        <a:rPr lang="de-DE" sz="900" dirty="0"/>
                        <a:t>.</a:t>
                      </a:r>
                    </a:p>
                    <a:p>
                      <a:pPr algn="just"/>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Herd </a:t>
                      </a:r>
                      <a:r>
                        <a:rPr lang="de-DE" sz="1000" b="1" dirty="0" err="1"/>
                        <a:t>Immunity</a:t>
                      </a:r>
                      <a:endParaRPr lang="de-DE" sz="1000" b="1" dirty="0"/>
                    </a:p>
                    <a:p>
                      <a:pPr algn="just"/>
                      <a:r>
                        <a:rPr lang="de-DE" sz="900" dirty="0" err="1"/>
                        <a:t>Reshuffle</a:t>
                      </a:r>
                      <a:r>
                        <a:rPr lang="de-DE" sz="900" dirty="0"/>
                        <a:t> </a:t>
                      </a:r>
                      <a:r>
                        <a:rPr lang="de-DE" sz="900" dirty="0" err="1"/>
                        <a:t>this</a:t>
                      </a:r>
                      <a:r>
                        <a:rPr lang="de-DE" sz="900" dirty="0"/>
                        <a:t> </a:t>
                      </a:r>
                      <a:r>
                        <a:rPr lang="de-DE" sz="900" dirty="0" err="1"/>
                        <a:t>card</a:t>
                      </a:r>
                      <a:r>
                        <a:rPr lang="de-DE" sz="900" dirty="0"/>
                        <a:t> </a:t>
                      </a:r>
                      <a:r>
                        <a:rPr lang="de-DE" sz="900" dirty="0" err="1"/>
                        <a:t>if</a:t>
                      </a:r>
                      <a:r>
                        <a:rPr lang="de-DE" sz="900" dirty="0"/>
                        <a:t> </a:t>
                      </a:r>
                      <a:r>
                        <a:rPr lang="de-DE" sz="900" dirty="0" err="1"/>
                        <a:t>it</a:t>
                      </a:r>
                      <a:r>
                        <a:rPr lang="de-DE" sz="900" dirty="0"/>
                        <a:t> </a:t>
                      </a:r>
                      <a:r>
                        <a:rPr lang="de-DE" sz="900" dirty="0" err="1"/>
                        <a:t>is</a:t>
                      </a:r>
                      <a:r>
                        <a:rPr lang="de-DE" sz="900" dirty="0"/>
                        <a:t> </a:t>
                      </a:r>
                      <a:r>
                        <a:rPr lang="de-DE" sz="900" dirty="0" err="1"/>
                        <a:t>drawn</a:t>
                      </a:r>
                      <a:r>
                        <a:rPr lang="de-DE" sz="900" dirty="0"/>
                        <a:t> </a:t>
                      </a:r>
                      <a:r>
                        <a:rPr lang="de-DE" sz="900" dirty="0" err="1"/>
                        <a:t>before</a:t>
                      </a:r>
                      <a:r>
                        <a:rPr lang="de-DE" sz="900" dirty="0"/>
                        <a:t> </a:t>
                      </a:r>
                      <a:r>
                        <a:rPr lang="de-DE" sz="900" dirty="0" err="1"/>
                        <a:t>cycle</a:t>
                      </a:r>
                      <a:r>
                        <a:rPr lang="de-DE" sz="900" dirty="0"/>
                        <a:t> 5.</a:t>
                      </a:r>
                    </a:p>
                    <a:p>
                      <a:pPr algn="just"/>
                      <a:r>
                        <a:rPr lang="de-DE" sz="900" dirty="0"/>
                        <a:t>Herd </a:t>
                      </a:r>
                      <a:r>
                        <a:rPr lang="de-DE" sz="900" dirty="0" err="1"/>
                        <a:t>immunity</a:t>
                      </a:r>
                      <a:r>
                        <a:rPr lang="de-DE" sz="900" dirty="0"/>
                        <a:t> </a:t>
                      </a:r>
                      <a:r>
                        <a:rPr lang="de-DE" sz="900" dirty="0" err="1"/>
                        <a:t>is</a:t>
                      </a:r>
                      <a:r>
                        <a:rPr lang="de-DE" sz="900" dirty="0"/>
                        <a:t> </a:t>
                      </a:r>
                      <a:r>
                        <a:rPr lang="de-DE" sz="900" dirty="0" err="1"/>
                        <a:t>building</a:t>
                      </a:r>
                      <a:r>
                        <a:rPr lang="de-DE" sz="900" dirty="0"/>
                        <a:t> </a:t>
                      </a:r>
                      <a:r>
                        <a:rPr lang="de-DE" sz="900" dirty="0" err="1"/>
                        <a:t>up</a:t>
                      </a:r>
                      <a:r>
                        <a:rPr lang="de-DE" sz="900" dirty="0"/>
                        <a:t>. </a:t>
                      </a:r>
                    </a:p>
                    <a:p>
                      <a:pPr algn="just"/>
                      <a:r>
                        <a:rPr lang="de-DE" sz="900" dirty="0"/>
                        <a:t>Keep </a:t>
                      </a:r>
                      <a:r>
                        <a:rPr lang="de-DE" sz="900" dirty="0" err="1"/>
                        <a:t>this</a:t>
                      </a:r>
                      <a:r>
                        <a:rPr lang="de-DE" sz="900" dirty="0"/>
                        <a:t> </a:t>
                      </a:r>
                      <a:r>
                        <a:rPr lang="de-DE" sz="900" dirty="0" err="1"/>
                        <a:t>card</a:t>
                      </a:r>
                      <a:r>
                        <a:rPr lang="de-DE" sz="900" dirty="0"/>
                        <a:t>. Roll </a:t>
                      </a:r>
                      <a:r>
                        <a:rPr lang="de-DE" sz="900" dirty="0" err="1"/>
                        <a:t>one</a:t>
                      </a:r>
                      <a:r>
                        <a:rPr lang="de-DE" sz="900" dirty="0"/>
                        <a:t> die </a:t>
                      </a:r>
                      <a:r>
                        <a:rPr lang="de-DE" sz="900" dirty="0" err="1"/>
                        <a:t>less</a:t>
                      </a:r>
                      <a:r>
                        <a:rPr lang="de-DE" sz="900" dirty="0"/>
                        <a:t> in </a:t>
                      </a:r>
                      <a:r>
                        <a:rPr lang="de-DE" sz="900" dirty="0" err="1"/>
                        <a:t>any</a:t>
                      </a:r>
                      <a:r>
                        <a:rPr lang="de-DE" sz="900" dirty="0"/>
                        <a:t> </a:t>
                      </a:r>
                      <a:r>
                        <a:rPr lang="de-DE" sz="900" dirty="0" err="1"/>
                        <a:t>future</a:t>
                      </a:r>
                      <a:r>
                        <a:rPr lang="de-DE" sz="900" dirty="0"/>
                        <a:t> </a:t>
                      </a:r>
                      <a:r>
                        <a:rPr lang="de-DE" sz="900" dirty="0" err="1"/>
                        <a:t>cycle</a:t>
                      </a:r>
                      <a:r>
                        <a:rPr lang="de-DE" sz="900" dirty="0"/>
                        <a:t>.</a:t>
                      </a:r>
                    </a:p>
                    <a:p>
                      <a:pPr algn="just"/>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31013426"/>
                  </a:ext>
                </a:extLst>
              </a:tr>
              <a:tr h="1387633">
                <a:tc>
                  <a:txBody>
                    <a:bodyPr/>
                    <a:lstStyle/>
                    <a:p>
                      <a:pPr algn="ctr"/>
                      <a:r>
                        <a:rPr lang="de-DE" sz="1000" b="1" dirty="0"/>
                        <a:t>Experimental Drugs</a:t>
                      </a:r>
                    </a:p>
                    <a:p>
                      <a:pPr algn="just"/>
                      <a:r>
                        <a:rPr lang="de-DE" sz="900" dirty="0" err="1"/>
                        <a:t>Reshuffle</a:t>
                      </a:r>
                      <a:r>
                        <a:rPr lang="de-DE" sz="900" dirty="0"/>
                        <a:t> </a:t>
                      </a:r>
                      <a:r>
                        <a:rPr lang="de-DE" sz="900" dirty="0" err="1"/>
                        <a:t>this</a:t>
                      </a:r>
                      <a:r>
                        <a:rPr lang="de-DE" sz="900" dirty="0"/>
                        <a:t> </a:t>
                      </a:r>
                      <a:r>
                        <a:rPr lang="de-DE" sz="900" dirty="0" err="1"/>
                        <a:t>card</a:t>
                      </a:r>
                      <a:r>
                        <a:rPr lang="de-DE" sz="900" dirty="0"/>
                        <a:t> </a:t>
                      </a:r>
                      <a:r>
                        <a:rPr lang="de-DE" sz="900" dirty="0" err="1"/>
                        <a:t>if</a:t>
                      </a:r>
                      <a:r>
                        <a:rPr lang="de-DE" sz="900" dirty="0"/>
                        <a:t> </a:t>
                      </a:r>
                      <a:r>
                        <a:rPr lang="de-DE" sz="900" dirty="0" err="1"/>
                        <a:t>it</a:t>
                      </a:r>
                      <a:r>
                        <a:rPr lang="de-DE" sz="900" dirty="0"/>
                        <a:t> </a:t>
                      </a:r>
                      <a:r>
                        <a:rPr lang="de-DE" sz="900" dirty="0" err="1"/>
                        <a:t>is</a:t>
                      </a:r>
                      <a:r>
                        <a:rPr lang="de-DE" sz="900" dirty="0"/>
                        <a:t> </a:t>
                      </a:r>
                      <a:r>
                        <a:rPr lang="de-DE" sz="900" dirty="0" err="1"/>
                        <a:t>drawn</a:t>
                      </a:r>
                      <a:r>
                        <a:rPr lang="de-DE" sz="900" dirty="0"/>
                        <a:t> </a:t>
                      </a:r>
                      <a:r>
                        <a:rPr lang="de-DE" sz="900" dirty="0" err="1"/>
                        <a:t>before</a:t>
                      </a:r>
                      <a:r>
                        <a:rPr lang="de-DE" sz="900" dirty="0"/>
                        <a:t> </a:t>
                      </a:r>
                      <a:r>
                        <a:rPr lang="de-DE" sz="900" dirty="0" err="1"/>
                        <a:t>cycle</a:t>
                      </a:r>
                      <a:r>
                        <a:rPr lang="de-DE" sz="900" dirty="0"/>
                        <a:t> 3.</a:t>
                      </a:r>
                    </a:p>
                    <a:p>
                      <a:pPr algn="just"/>
                      <a:r>
                        <a:rPr lang="de-DE" sz="900" dirty="0"/>
                        <a:t>A limited </a:t>
                      </a:r>
                      <a:r>
                        <a:rPr lang="de-DE" sz="900" dirty="0" err="1"/>
                        <a:t>batch</a:t>
                      </a:r>
                      <a:r>
                        <a:rPr lang="de-DE" sz="900" dirty="0"/>
                        <a:t> </a:t>
                      </a:r>
                      <a:r>
                        <a:rPr lang="de-DE" sz="900" dirty="0" err="1"/>
                        <a:t>of</a:t>
                      </a:r>
                      <a:r>
                        <a:rPr lang="de-DE" sz="900" dirty="0"/>
                        <a:t> </a:t>
                      </a:r>
                      <a:r>
                        <a:rPr lang="de-DE" sz="900" dirty="0" err="1"/>
                        <a:t>novel</a:t>
                      </a:r>
                      <a:r>
                        <a:rPr lang="de-DE" sz="900" dirty="0"/>
                        <a:t> </a:t>
                      </a:r>
                      <a:r>
                        <a:rPr lang="de-DE" sz="900" dirty="0" err="1"/>
                        <a:t>drugs</a:t>
                      </a:r>
                      <a:r>
                        <a:rPr lang="de-DE" sz="900" dirty="0"/>
                        <a:t> </a:t>
                      </a:r>
                      <a:r>
                        <a:rPr lang="de-DE" sz="900" dirty="0" err="1"/>
                        <a:t>is</a:t>
                      </a:r>
                      <a:r>
                        <a:rPr lang="de-DE" sz="900" dirty="0"/>
                        <a:t> </a:t>
                      </a:r>
                      <a:r>
                        <a:rPr lang="de-DE" sz="900" dirty="0" err="1"/>
                        <a:t>available</a:t>
                      </a:r>
                      <a:r>
                        <a:rPr lang="de-DE" sz="900" dirty="0"/>
                        <a:t> </a:t>
                      </a:r>
                      <a:r>
                        <a:rPr lang="de-DE" sz="900" dirty="0" err="1"/>
                        <a:t>for</a:t>
                      </a:r>
                      <a:r>
                        <a:rPr lang="de-DE" sz="900" dirty="0"/>
                        <a:t> </a:t>
                      </a:r>
                      <a:r>
                        <a:rPr lang="de-DE" sz="900" dirty="0" err="1"/>
                        <a:t>the</a:t>
                      </a:r>
                      <a:r>
                        <a:rPr lang="de-DE" sz="900" dirty="0"/>
                        <a:t> </a:t>
                      </a:r>
                      <a:r>
                        <a:rPr lang="de-DE" sz="900" dirty="0" err="1"/>
                        <a:t>seriously</a:t>
                      </a:r>
                      <a:r>
                        <a:rPr lang="de-DE" sz="900" dirty="0"/>
                        <a:t> </a:t>
                      </a:r>
                      <a:r>
                        <a:rPr lang="de-DE" sz="900" dirty="0" err="1"/>
                        <a:t>ill</a:t>
                      </a:r>
                      <a:r>
                        <a:rPr lang="de-DE" sz="900" dirty="0"/>
                        <a:t>.</a:t>
                      </a:r>
                    </a:p>
                    <a:p>
                      <a:pPr algn="just"/>
                      <a:r>
                        <a:rPr lang="de-DE" sz="900" dirty="0"/>
                        <a:t>Roll 4 </a:t>
                      </a:r>
                      <a:r>
                        <a:rPr lang="de-DE" sz="900" dirty="0" err="1"/>
                        <a:t>dice</a:t>
                      </a:r>
                      <a:r>
                        <a:rPr lang="de-DE" sz="900" dirty="0"/>
                        <a:t> </a:t>
                      </a:r>
                      <a:r>
                        <a:rPr lang="de-DE" sz="900" dirty="0" err="1"/>
                        <a:t>less</a:t>
                      </a:r>
                      <a:r>
                        <a:rPr lang="de-DE" sz="900" dirty="0"/>
                        <a:t> in </a:t>
                      </a:r>
                      <a:r>
                        <a:rPr lang="de-DE" sz="900" dirty="0" err="1"/>
                        <a:t>the</a:t>
                      </a:r>
                      <a:r>
                        <a:rPr lang="de-DE" sz="900" dirty="0"/>
                        <a:t> </a:t>
                      </a:r>
                      <a:r>
                        <a:rPr lang="de-DE" sz="900" dirty="0" err="1"/>
                        <a:t>next</a:t>
                      </a:r>
                      <a:r>
                        <a:rPr lang="de-DE" sz="900" dirty="0"/>
                        <a:t> </a:t>
                      </a:r>
                      <a:r>
                        <a:rPr lang="de-DE" sz="900" dirty="0" err="1"/>
                        <a:t>cycle</a:t>
                      </a:r>
                      <a:r>
                        <a:rPr lang="de-DE" sz="900" dirty="0"/>
                        <a:t>.</a:t>
                      </a:r>
                      <a:endParaRPr lang="de-DE" sz="900" b="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Experimental Drugs</a:t>
                      </a:r>
                    </a:p>
                    <a:p>
                      <a:pPr algn="just"/>
                      <a:r>
                        <a:rPr lang="de-DE" sz="900" dirty="0" err="1"/>
                        <a:t>Reshuffle</a:t>
                      </a:r>
                      <a:r>
                        <a:rPr lang="de-DE" sz="900" dirty="0"/>
                        <a:t> </a:t>
                      </a:r>
                      <a:r>
                        <a:rPr lang="de-DE" sz="900" dirty="0" err="1"/>
                        <a:t>this</a:t>
                      </a:r>
                      <a:r>
                        <a:rPr lang="de-DE" sz="900" dirty="0"/>
                        <a:t> </a:t>
                      </a:r>
                      <a:r>
                        <a:rPr lang="de-DE" sz="900" dirty="0" err="1"/>
                        <a:t>card</a:t>
                      </a:r>
                      <a:r>
                        <a:rPr lang="de-DE" sz="900" dirty="0"/>
                        <a:t> </a:t>
                      </a:r>
                      <a:r>
                        <a:rPr lang="de-DE" sz="900" dirty="0" err="1"/>
                        <a:t>if</a:t>
                      </a:r>
                      <a:r>
                        <a:rPr lang="de-DE" sz="900" dirty="0"/>
                        <a:t> </a:t>
                      </a:r>
                      <a:r>
                        <a:rPr lang="de-DE" sz="900" dirty="0" err="1"/>
                        <a:t>it</a:t>
                      </a:r>
                      <a:r>
                        <a:rPr lang="de-DE" sz="900" dirty="0"/>
                        <a:t> </a:t>
                      </a:r>
                      <a:r>
                        <a:rPr lang="de-DE" sz="900" dirty="0" err="1"/>
                        <a:t>is</a:t>
                      </a:r>
                      <a:r>
                        <a:rPr lang="de-DE" sz="900" dirty="0"/>
                        <a:t> </a:t>
                      </a:r>
                      <a:r>
                        <a:rPr lang="de-DE" sz="900" dirty="0" err="1"/>
                        <a:t>drawn</a:t>
                      </a:r>
                      <a:r>
                        <a:rPr lang="de-DE" sz="900" dirty="0"/>
                        <a:t> </a:t>
                      </a:r>
                      <a:r>
                        <a:rPr lang="de-DE" sz="900" dirty="0" err="1"/>
                        <a:t>before</a:t>
                      </a:r>
                      <a:r>
                        <a:rPr lang="de-DE" sz="900" dirty="0"/>
                        <a:t> </a:t>
                      </a:r>
                      <a:r>
                        <a:rPr lang="de-DE" sz="900" dirty="0" err="1"/>
                        <a:t>cycle</a:t>
                      </a:r>
                      <a:r>
                        <a:rPr lang="de-DE" sz="900" dirty="0"/>
                        <a:t> 3.</a:t>
                      </a:r>
                    </a:p>
                    <a:p>
                      <a:pPr algn="just"/>
                      <a:r>
                        <a:rPr lang="de-DE" sz="900" dirty="0"/>
                        <a:t>A limited </a:t>
                      </a:r>
                      <a:r>
                        <a:rPr lang="de-DE" sz="900" dirty="0" err="1"/>
                        <a:t>batch</a:t>
                      </a:r>
                      <a:r>
                        <a:rPr lang="de-DE" sz="900" dirty="0"/>
                        <a:t> </a:t>
                      </a:r>
                      <a:r>
                        <a:rPr lang="de-DE" sz="900" dirty="0" err="1"/>
                        <a:t>of</a:t>
                      </a:r>
                      <a:r>
                        <a:rPr lang="de-DE" sz="900" dirty="0"/>
                        <a:t> </a:t>
                      </a:r>
                      <a:r>
                        <a:rPr lang="de-DE" sz="900" dirty="0" err="1"/>
                        <a:t>novel</a:t>
                      </a:r>
                      <a:r>
                        <a:rPr lang="de-DE" sz="900" dirty="0"/>
                        <a:t> </a:t>
                      </a:r>
                      <a:r>
                        <a:rPr lang="de-DE" sz="900" dirty="0" err="1"/>
                        <a:t>drugs</a:t>
                      </a:r>
                      <a:r>
                        <a:rPr lang="de-DE" sz="900" dirty="0"/>
                        <a:t> </a:t>
                      </a:r>
                      <a:r>
                        <a:rPr lang="de-DE" sz="900" dirty="0" err="1"/>
                        <a:t>is</a:t>
                      </a:r>
                      <a:r>
                        <a:rPr lang="de-DE" sz="900" dirty="0"/>
                        <a:t> </a:t>
                      </a:r>
                      <a:r>
                        <a:rPr lang="de-DE" sz="900" dirty="0" err="1"/>
                        <a:t>available</a:t>
                      </a:r>
                      <a:r>
                        <a:rPr lang="de-DE" sz="900" dirty="0"/>
                        <a:t> </a:t>
                      </a:r>
                      <a:r>
                        <a:rPr lang="de-DE" sz="900" dirty="0" err="1"/>
                        <a:t>for</a:t>
                      </a:r>
                      <a:r>
                        <a:rPr lang="de-DE" sz="900" dirty="0"/>
                        <a:t> </a:t>
                      </a:r>
                      <a:r>
                        <a:rPr lang="de-DE" sz="900" dirty="0" err="1"/>
                        <a:t>the</a:t>
                      </a:r>
                      <a:r>
                        <a:rPr lang="de-DE" sz="900" dirty="0"/>
                        <a:t> </a:t>
                      </a:r>
                      <a:r>
                        <a:rPr lang="de-DE" sz="900" dirty="0" err="1"/>
                        <a:t>seriously</a:t>
                      </a:r>
                      <a:r>
                        <a:rPr lang="de-DE" sz="900" dirty="0"/>
                        <a:t> </a:t>
                      </a:r>
                      <a:r>
                        <a:rPr lang="de-DE" sz="900" dirty="0" err="1"/>
                        <a:t>ill</a:t>
                      </a:r>
                      <a:r>
                        <a:rPr lang="de-DE" sz="900" dirty="0"/>
                        <a:t>.</a:t>
                      </a:r>
                    </a:p>
                    <a:p>
                      <a:pPr algn="just"/>
                      <a:r>
                        <a:rPr lang="de-DE" sz="900" dirty="0"/>
                        <a:t>Roll 3 </a:t>
                      </a:r>
                      <a:r>
                        <a:rPr lang="de-DE" sz="900" dirty="0" err="1"/>
                        <a:t>dice</a:t>
                      </a:r>
                      <a:r>
                        <a:rPr lang="de-DE" sz="900" dirty="0"/>
                        <a:t> </a:t>
                      </a:r>
                      <a:r>
                        <a:rPr lang="de-DE" sz="900" dirty="0" err="1"/>
                        <a:t>less</a:t>
                      </a:r>
                      <a:r>
                        <a:rPr lang="de-DE" sz="900" dirty="0"/>
                        <a:t> in </a:t>
                      </a:r>
                      <a:r>
                        <a:rPr lang="de-DE" sz="900" dirty="0" err="1"/>
                        <a:t>the</a:t>
                      </a:r>
                      <a:r>
                        <a:rPr lang="de-DE" sz="900" dirty="0"/>
                        <a:t> </a:t>
                      </a:r>
                      <a:r>
                        <a:rPr lang="de-DE" sz="900" dirty="0" err="1"/>
                        <a:t>next</a:t>
                      </a:r>
                      <a:r>
                        <a:rPr lang="de-DE" sz="900" dirty="0"/>
                        <a:t> </a:t>
                      </a:r>
                      <a:r>
                        <a:rPr lang="de-DE" sz="900" dirty="0" err="1"/>
                        <a:t>cycle</a:t>
                      </a:r>
                      <a:r>
                        <a:rPr lang="de-DE" sz="900" dirty="0"/>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900" b="1" dirty="0"/>
                        <a:t>Enhanced </a:t>
                      </a:r>
                      <a:r>
                        <a:rPr lang="de-DE" sz="900" b="1" dirty="0" err="1"/>
                        <a:t>Contact</a:t>
                      </a:r>
                      <a:r>
                        <a:rPr lang="de-DE" sz="900" b="1" dirty="0"/>
                        <a:t> </a:t>
                      </a:r>
                      <a:r>
                        <a:rPr lang="de-DE" sz="900" b="1" dirty="0" err="1"/>
                        <a:t>Tracing</a:t>
                      </a:r>
                      <a:endParaRPr lang="de-DE" sz="900" b="1" dirty="0"/>
                    </a:p>
                    <a:p>
                      <a:pPr algn="just"/>
                      <a:r>
                        <a:rPr lang="de-DE" sz="900" dirty="0" err="1"/>
                        <a:t>Reshuffle</a:t>
                      </a:r>
                      <a:r>
                        <a:rPr lang="de-DE" sz="900" dirty="0"/>
                        <a:t> </a:t>
                      </a:r>
                      <a:r>
                        <a:rPr lang="de-DE" sz="900" dirty="0" err="1"/>
                        <a:t>this</a:t>
                      </a:r>
                      <a:r>
                        <a:rPr lang="de-DE" sz="900" dirty="0"/>
                        <a:t> </a:t>
                      </a:r>
                      <a:r>
                        <a:rPr lang="de-DE" sz="900" dirty="0" err="1"/>
                        <a:t>card</a:t>
                      </a:r>
                      <a:r>
                        <a:rPr lang="de-DE" sz="900" dirty="0"/>
                        <a:t> </a:t>
                      </a:r>
                      <a:r>
                        <a:rPr lang="de-DE" sz="900" dirty="0" err="1"/>
                        <a:t>before</a:t>
                      </a:r>
                      <a:r>
                        <a:rPr lang="de-DE" sz="900" dirty="0"/>
                        <a:t> </a:t>
                      </a:r>
                      <a:r>
                        <a:rPr lang="de-DE" sz="900" dirty="0" err="1"/>
                        <a:t>cycle</a:t>
                      </a:r>
                      <a:r>
                        <a:rPr lang="de-DE" sz="900" dirty="0"/>
                        <a:t> 3. An EFF </a:t>
                      </a:r>
                      <a:r>
                        <a:rPr lang="de-DE" sz="900" dirty="0" err="1"/>
                        <a:t>and</a:t>
                      </a:r>
                      <a:r>
                        <a:rPr lang="de-DE" sz="900" dirty="0"/>
                        <a:t> CCC-</a:t>
                      </a:r>
                      <a:r>
                        <a:rPr lang="de-DE" sz="900" dirty="0" err="1"/>
                        <a:t>endorsed</a:t>
                      </a:r>
                      <a:r>
                        <a:rPr lang="de-DE" sz="900" dirty="0"/>
                        <a:t> </a:t>
                      </a:r>
                      <a:r>
                        <a:rPr lang="de-DE" sz="900" dirty="0" err="1"/>
                        <a:t>privacy</a:t>
                      </a:r>
                      <a:r>
                        <a:rPr lang="de-DE" sz="900" dirty="0"/>
                        <a:t> </a:t>
                      </a:r>
                      <a:r>
                        <a:rPr lang="de-DE" sz="900" dirty="0" err="1"/>
                        <a:t>aware</a:t>
                      </a:r>
                      <a:r>
                        <a:rPr lang="de-DE" sz="900" dirty="0"/>
                        <a:t> </a:t>
                      </a:r>
                      <a:r>
                        <a:rPr lang="de-DE" sz="900" dirty="0" err="1"/>
                        <a:t>contact</a:t>
                      </a:r>
                      <a:r>
                        <a:rPr lang="de-DE" sz="900" dirty="0"/>
                        <a:t> </a:t>
                      </a:r>
                      <a:r>
                        <a:rPr lang="de-DE" sz="900" dirty="0" err="1"/>
                        <a:t>tracing</a:t>
                      </a:r>
                      <a:r>
                        <a:rPr lang="de-DE" sz="900" dirty="0"/>
                        <a:t> </a:t>
                      </a:r>
                      <a:r>
                        <a:rPr lang="de-DE" sz="900" dirty="0" err="1"/>
                        <a:t>app</a:t>
                      </a:r>
                      <a:r>
                        <a:rPr lang="de-DE" sz="900" dirty="0"/>
                        <a:t> </a:t>
                      </a:r>
                      <a:r>
                        <a:rPr lang="de-DE" sz="900" dirty="0" err="1"/>
                        <a:t>is</a:t>
                      </a:r>
                      <a:r>
                        <a:rPr lang="de-DE" sz="900" dirty="0"/>
                        <a:t> </a:t>
                      </a:r>
                      <a:r>
                        <a:rPr lang="de-DE" sz="900" dirty="0" err="1"/>
                        <a:t>widely</a:t>
                      </a:r>
                      <a:r>
                        <a:rPr lang="de-DE" sz="900" dirty="0"/>
                        <a:t> </a:t>
                      </a:r>
                      <a:r>
                        <a:rPr lang="de-DE" sz="900" dirty="0" err="1"/>
                        <a:t>used</a:t>
                      </a:r>
                      <a:r>
                        <a:rPr lang="de-DE" sz="900" dirty="0"/>
                        <a:t>.</a:t>
                      </a:r>
                    </a:p>
                    <a:p>
                      <a:pPr algn="just"/>
                      <a:r>
                        <a:rPr lang="de-DE" sz="900" dirty="0"/>
                        <a:t>Keep </a:t>
                      </a:r>
                      <a:r>
                        <a:rPr lang="de-DE" sz="900" dirty="0" err="1"/>
                        <a:t>this</a:t>
                      </a:r>
                      <a:r>
                        <a:rPr lang="de-DE" sz="900" dirty="0"/>
                        <a:t> </a:t>
                      </a:r>
                      <a:r>
                        <a:rPr lang="de-DE" sz="900" dirty="0" err="1"/>
                        <a:t>card</a:t>
                      </a:r>
                      <a:r>
                        <a:rPr lang="de-DE" sz="900" dirty="0"/>
                        <a:t>. Roll </a:t>
                      </a:r>
                      <a:r>
                        <a:rPr lang="de-DE" sz="900" dirty="0" err="1"/>
                        <a:t>two</a:t>
                      </a:r>
                      <a:r>
                        <a:rPr lang="de-DE" sz="900" dirty="0"/>
                        <a:t> </a:t>
                      </a:r>
                      <a:r>
                        <a:rPr lang="de-DE" sz="900" dirty="0" err="1"/>
                        <a:t>dice</a:t>
                      </a:r>
                      <a:r>
                        <a:rPr lang="de-DE" sz="900" dirty="0"/>
                        <a:t> </a:t>
                      </a:r>
                      <a:r>
                        <a:rPr lang="de-DE" sz="900" dirty="0" err="1"/>
                        <a:t>less</a:t>
                      </a:r>
                      <a:r>
                        <a:rPr lang="de-DE" sz="900" dirty="0"/>
                        <a:t> in </a:t>
                      </a:r>
                      <a:r>
                        <a:rPr lang="de-DE" sz="900" dirty="0" err="1"/>
                        <a:t>any</a:t>
                      </a:r>
                      <a:r>
                        <a:rPr lang="de-DE" sz="900" dirty="0"/>
                        <a:t> </a:t>
                      </a:r>
                      <a:r>
                        <a:rPr lang="de-DE" sz="900" dirty="0" err="1"/>
                        <a:t>future</a:t>
                      </a:r>
                      <a:r>
                        <a:rPr lang="de-DE" sz="900" dirty="0"/>
                        <a:t> </a:t>
                      </a:r>
                      <a:r>
                        <a:rPr lang="de-DE" sz="900" dirty="0" err="1"/>
                        <a:t>cycle</a:t>
                      </a:r>
                      <a:r>
                        <a:rPr lang="de-DE" sz="900" dirty="0"/>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Experimental </a:t>
                      </a:r>
                      <a:r>
                        <a:rPr lang="de-DE" sz="1000" b="1" dirty="0" err="1"/>
                        <a:t>Vaccines</a:t>
                      </a:r>
                      <a:endParaRPr lang="de-DE" sz="1000" b="1" dirty="0"/>
                    </a:p>
                    <a:p>
                      <a:pPr algn="just"/>
                      <a:r>
                        <a:rPr lang="de-DE" sz="900" dirty="0" err="1"/>
                        <a:t>Reshuffle</a:t>
                      </a:r>
                      <a:r>
                        <a:rPr lang="de-DE" sz="900" dirty="0"/>
                        <a:t> </a:t>
                      </a:r>
                      <a:r>
                        <a:rPr lang="de-DE" sz="900" dirty="0" err="1"/>
                        <a:t>this</a:t>
                      </a:r>
                      <a:r>
                        <a:rPr lang="de-DE" sz="900" dirty="0"/>
                        <a:t> </a:t>
                      </a:r>
                      <a:r>
                        <a:rPr lang="de-DE" sz="900" dirty="0" err="1"/>
                        <a:t>card</a:t>
                      </a:r>
                      <a:r>
                        <a:rPr lang="de-DE" sz="900" dirty="0"/>
                        <a:t> </a:t>
                      </a:r>
                      <a:r>
                        <a:rPr lang="de-DE" sz="900" dirty="0" err="1"/>
                        <a:t>if</a:t>
                      </a:r>
                      <a:r>
                        <a:rPr lang="de-DE" sz="900" dirty="0"/>
                        <a:t> </a:t>
                      </a:r>
                      <a:r>
                        <a:rPr lang="de-DE" sz="900" dirty="0" err="1"/>
                        <a:t>it</a:t>
                      </a:r>
                      <a:r>
                        <a:rPr lang="de-DE" sz="900" dirty="0"/>
                        <a:t> </a:t>
                      </a:r>
                      <a:r>
                        <a:rPr lang="de-DE" sz="900" dirty="0" err="1"/>
                        <a:t>is</a:t>
                      </a:r>
                      <a:r>
                        <a:rPr lang="de-DE" sz="900" dirty="0"/>
                        <a:t> </a:t>
                      </a:r>
                      <a:r>
                        <a:rPr lang="de-DE" sz="900" dirty="0" err="1"/>
                        <a:t>drawn</a:t>
                      </a:r>
                      <a:r>
                        <a:rPr lang="de-DE" sz="900" dirty="0"/>
                        <a:t> </a:t>
                      </a:r>
                      <a:r>
                        <a:rPr lang="de-DE" sz="900" dirty="0" err="1"/>
                        <a:t>before</a:t>
                      </a:r>
                      <a:r>
                        <a:rPr lang="de-DE" sz="900" dirty="0"/>
                        <a:t> </a:t>
                      </a:r>
                      <a:r>
                        <a:rPr lang="de-DE" sz="900" dirty="0" err="1"/>
                        <a:t>cycle</a:t>
                      </a:r>
                      <a:r>
                        <a:rPr lang="de-DE" sz="900" dirty="0"/>
                        <a:t> 4.</a:t>
                      </a:r>
                    </a:p>
                    <a:p>
                      <a:pPr algn="just"/>
                      <a:r>
                        <a:rPr lang="de-DE" sz="900" dirty="0"/>
                        <a:t>A limited </a:t>
                      </a:r>
                      <a:r>
                        <a:rPr lang="de-DE" sz="900" dirty="0" err="1"/>
                        <a:t>batch</a:t>
                      </a:r>
                      <a:r>
                        <a:rPr lang="de-DE" sz="900" dirty="0"/>
                        <a:t> </a:t>
                      </a:r>
                      <a:r>
                        <a:rPr lang="de-DE" sz="900" dirty="0" err="1"/>
                        <a:t>of</a:t>
                      </a:r>
                      <a:r>
                        <a:rPr lang="de-DE" sz="900" dirty="0"/>
                        <a:t> </a:t>
                      </a:r>
                      <a:r>
                        <a:rPr lang="de-DE" sz="900" dirty="0" err="1"/>
                        <a:t>highly</a:t>
                      </a:r>
                      <a:r>
                        <a:rPr lang="de-DE" sz="900" dirty="0"/>
                        <a:t> </a:t>
                      </a:r>
                      <a:r>
                        <a:rPr lang="de-DE" sz="900" dirty="0" err="1"/>
                        <a:t>efficient</a:t>
                      </a:r>
                      <a:r>
                        <a:rPr lang="de-DE" sz="900" dirty="0"/>
                        <a:t> </a:t>
                      </a:r>
                      <a:r>
                        <a:rPr lang="de-DE" sz="900" dirty="0" err="1"/>
                        <a:t>vaccine</a:t>
                      </a:r>
                      <a:r>
                        <a:rPr lang="de-DE" sz="900" dirty="0"/>
                        <a:t> </a:t>
                      </a:r>
                      <a:r>
                        <a:rPr lang="de-DE" sz="900" dirty="0" err="1"/>
                        <a:t>is</a:t>
                      </a:r>
                      <a:r>
                        <a:rPr lang="de-DE" sz="900" dirty="0"/>
                        <a:t> </a:t>
                      </a:r>
                      <a:r>
                        <a:rPr lang="de-DE" sz="900" dirty="0" err="1"/>
                        <a:t>available</a:t>
                      </a:r>
                      <a:r>
                        <a:rPr lang="de-DE" sz="900" dirty="0"/>
                        <a:t>. </a:t>
                      </a:r>
                    </a:p>
                    <a:p>
                      <a:pPr algn="just"/>
                      <a:r>
                        <a:rPr lang="de-DE" sz="900" dirty="0"/>
                        <a:t>Keep </a:t>
                      </a:r>
                      <a:r>
                        <a:rPr lang="de-DE" sz="900" dirty="0" err="1"/>
                        <a:t>this</a:t>
                      </a:r>
                      <a:r>
                        <a:rPr lang="de-DE" sz="900" dirty="0"/>
                        <a:t> </a:t>
                      </a:r>
                      <a:r>
                        <a:rPr lang="de-DE" sz="900" dirty="0" err="1"/>
                        <a:t>card</a:t>
                      </a:r>
                      <a:r>
                        <a:rPr lang="de-DE" sz="900" dirty="0"/>
                        <a:t>. Roll </a:t>
                      </a:r>
                      <a:r>
                        <a:rPr lang="de-DE" sz="900" dirty="0" err="1"/>
                        <a:t>three</a:t>
                      </a:r>
                      <a:r>
                        <a:rPr lang="de-DE" sz="900" dirty="0"/>
                        <a:t> </a:t>
                      </a:r>
                      <a:r>
                        <a:rPr lang="de-DE" sz="900" dirty="0" err="1"/>
                        <a:t>dice</a:t>
                      </a:r>
                      <a:r>
                        <a:rPr lang="de-DE" sz="900" dirty="0"/>
                        <a:t> </a:t>
                      </a:r>
                      <a:r>
                        <a:rPr lang="de-DE" sz="900" dirty="0" err="1"/>
                        <a:t>less</a:t>
                      </a:r>
                      <a:r>
                        <a:rPr lang="de-DE" sz="900" dirty="0"/>
                        <a:t> in </a:t>
                      </a:r>
                      <a:r>
                        <a:rPr lang="de-DE" sz="900" dirty="0" err="1"/>
                        <a:t>any</a:t>
                      </a:r>
                      <a:r>
                        <a:rPr lang="de-DE" sz="900" dirty="0"/>
                        <a:t> </a:t>
                      </a:r>
                      <a:r>
                        <a:rPr lang="de-DE" sz="900" dirty="0" err="1"/>
                        <a:t>future</a:t>
                      </a:r>
                      <a:r>
                        <a:rPr lang="de-DE" sz="900" dirty="0"/>
                        <a:t> </a:t>
                      </a:r>
                      <a:r>
                        <a:rPr lang="de-DE" sz="900" dirty="0" err="1"/>
                        <a:t>cycle</a:t>
                      </a:r>
                      <a:r>
                        <a:rPr lang="de-DE" sz="900" dirty="0"/>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45405368"/>
                  </a:ext>
                </a:extLst>
              </a:tr>
            </a:tbl>
          </a:graphicData>
        </a:graphic>
      </p:graphicFrame>
      <p:grpSp>
        <p:nvGrpSpPr>
          <p:cNvPr id="3" name="Gruppieren 2">
            <a:extLst>
              <a:ext uri="{FF2B5EF4-FFF2-40B4-BE49-F238E27FC236}">
                <a16:creationId xmlns:a16="http://schemas.microsoft.com/office/drawing/2014/main" id="{BDDB60D7-A2D2-2846-ADB3-75670FD81DB0}"/>
              </a:ext>
            </a:extLst>
          </p:cNvPr>
          <p:cNvGrpSpPr/>
          <p:nvPr/>
        </p:nvGrpSpPr>
        <p:grpSpPr>
          <a:xfrm>
            <a:off x="315139" y="187551"/>
            <a:ext cx="6313761" cy="8982984"/>
            <a:chOff x="315139" y="187551"/>
            <a:chExt cx="6313761" cy="8982984"/>
          </a:xfrm>
        </p:grpSpPr>
        <p:grpSp>
          <p:nvGrpSpPr>
            <p:cNvPr id="8" name="Gruppieren 7">
              <a:extLst>
                <a:ext uri="{FF2B5EF4-FFF2-40B4-BE49-F238E27FC236}">
                  <a16:creationId xmlns:a16="http://schemas.microsoft.com/office/drawing/2014/main" id="{4ABBA3F7-F2E2-FE43-9AFA-D3EE1663D7DF}"/>
                </a:ext>
              </a:extLst>
            </p:cNvPr>
            <p:cNvGrpSpPr/>
            <p:nvPr/>
          </p:nvGrpSpPr>
          <p:grpSpPr>
            <a:xfrm>
              <a:off x="1812036" y="1804416"/>
              <a:ext cx="338328" cy="338328"/>
              <a:chOff x="1812036" y="1801368"/>
              <a:chExt cx="338328" cy="338328"/>
            </a:xfrm>
          </p:grpSpPr>
          <p:cxnSp>
            <p:nvCxnSpPr>
              <p:cNvPr id="6" name="Gerade Verbindung 5">
                <a:extLst>
                  <a:ext uri="{FF2B5EF4-FFF2-40B4-BE49-F238E27FC236}">
                    <a16:creationId xmlns:a16="http://schemas.microsoft.com/office/drawing/2014/main" id="{8239A435-0843-5145-B452-262E3E85F2D9}"/>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 name="Gerade Verbindung 6">
                <a:extLst>
                  <a:ext uri="{FF2B5EF4-FFF2-40B4-BE49-F238E27FC236}">
                    <a16:creationId xmlns:a16="http://schemas.microsoft.com/office/drawing/2014/main" id="{25BD8206-1C89-9E4D-A176-9844FC641059}"/>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9" name="Gruppieren 8">
              <a:extLst>
                <a:ext uri="{FF2B5EF4-FFF2-40B4-BE49-F238E27FC236}">
                  <a16:creationId xmlns:a16="http://schemas.microsoft.com/office/drawing/2014/main" id="{850D5AD7-AFC1-DA4A-88C6-8E7058CFF6BB}"/>
                </a:ext>
              </a:extLst>
            </p:cNvPr>
            <p:cNvGrpSpPr/>
            <p:nvPr/>
          </p:nvGrpSpPr>
          <p:grpSpPr>
            <a:xfrm>
              <a:off x="3308604" y="1804416"/>
              <a:ext cx="338328" cy="338328"/>
              <a:chOff x="1812036" y="1801368"/>
              <a:chExt cx="338328" cy="338328"/>
            </a:xfrm>
          </p:grpSpPr>
          <p:cxnSp>
            <p:nvCxnSpPr>
              <p:cNvPr id="10" name="Gerade Verbindung 9">
                <a:extLst>
                  <a:ext uri="{FF2B5EF4-FFF2-40B4-BE49-F238E27FC236}">
                    <a16:creationId xmlns:a16="http://schemas.microsoft.com/office/drawing/2014/main" id="{5C5E2D19-B18E-4647-81BD-93FF913B7574}"/>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 name="Gerade Verbindung 10">
                <a:extLst>
                  <a:ext uri="{FF2B5EF4-FFF2-40B4-BE49-F238E27FC236}">
                    <a16:creationId xmlns:a16="http://schemas.microsoft.com/office/drawing/2014/main" id="{F4227E65-1748-E24E-8F6C-3E6FA7AED317}"/>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7" name="Gruppieren 16">
              <a:extLst>
                <a:ext uri="{FF2B5EF4-FFF2-40B4-BE49-F238E27FC236}">
                  <a16:creationId xmlns:a16="http://schemas.microsoft.com/office/drawing/2014/main" id="{3EB7D289-DA7B-D540-A994-67C75C0BBC5C}"/>
                </a:ext>
              </a:extLst>
            </p:cNvPr>
            <p:cNvGrpSpPr/>
            <p:nvPr/>
          </p:nvGrpSpPr>
          <p:grpSpPr>
            <a:xfrm>
              <a:off x="1807464" y="3279550"/>
              <a:ext cx="338328" cy="338328"/>
              <a:chOff x="1812036" y="1801368"/>
              <a:chExt cx="338328" cy="338328"/>
            </a:xfrm>
          </p:grpSpPr>
          <p:cxnSp>
            <p:nvCxnSpPr>
              <p:cNvPr id="24" name="Gerade Verbindung 23">
                <a:extLst>
                  <a:ext uri="{FF2B5EF4-FFF2-40B4-BE49-F238E27FC236}">
                    <a16:creationId xmlns:a16="http://schemas.microsoft.com/office/drawing/2014/main" id="{77E8B0C9-BD9E-2E46-A6DC-BFAAC99DBB44}"/>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Gerade Verbindung 24">
                <a:extLst>
                  <a:ext uri="{FF2B5EF4-FFF2-40B4-BE49-F238E27FC236}">
                    <a16:creationId xmlns:a16="http://schemas.microsoft.com/office/drawing/2014/main" id="{3D9F7A68-EE5A-3A4A-A6DD-4D300ED219CE}"/>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8" name="Gruppieren 17">
              <a:extLst>
                <a:ext uri="{FF2B5EF4-FFF2-40B4-BE49-F238E27FC236}">
                  <a16:creationId xmlns:a16="http://schemas.microsoft.com/office/drawing/2014/main" id="{7EB24BD1-6EAE-474D-927E-F93AFA728C0C}"/>
                </a:ext>
              </a:extLst>
            </p:cNvPr>
            <p:cNvGrpSpPr/>
            <p:nvPr/>
          </p:nvGrpSpPr>
          <p:grpSpPr>
            <a:xfrm>
              <a:off x="3304032" y="3279550"/>
              <a:ext cx="338328" cy="338328"/>
              <a:chOff x="1812036" y="1801368"/>
              <a:chExt cx="338328" cy="338328"/>
            </a:xfrm>
          </p:grpSpPr>
          <p:cxnSp>
            <p:nvCxnSpPr>
              <p:cNvPr id="22" name="Gerade Verbindung 21">
                <a:extLst>
                  <a:ext uri="{FF2B5EF4-FFF2-40B4-BE49-F238E27FC236}">
                    <a16:creationId xmlns:a16="http://schemas.microsoft.com/office/drawing/2014/main" id="{1755D1CB-3BB3-BA45-9773-2428F271B9A6}"/>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3" name="Gerade Verbindung 22">
                <a:extLst>
                  <a:ext uri="{FF2B5EF4-FFF2-40B4-BE49-F238E27FC236}">
                    <a16:creationId xmlns:a16="http://schemas.microsoft.com/office/drawing/2014/main" id="{E6C4E017-E297-3341-914C-6BAB45D854E0}"/>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7" name="Gruppieren 26">
              <a:extLst>
                <a:ext uri="{FF2B5EF4-FFF2-40B4-BE49-F238E27FC236}">
                  <a16:creationId xmlns:a16="http://schemas.microsoft.com/office/drawing/2014/main" id="{9787F344-B5CC-3B40-94D4-E9F59AFFC8B3}"/>
                </a:ext>
              </a:extLst>
            </p:cNvPr>
            <p:cNvGrpSpPr/>
            <p:nvPr/>
          </p:nvGrpSpPr>
          <p:grpSpPr>
            <a:xfrm>
              <a:off x="1813560" y="4679826"/>
              <a:ext cx="338328" cy="338328"/>
              <a:chOff x="1812036" y="1801368"/>
              <a:chExt cx="338328" cy="338328"/>
            </a:xfrm>
          </p:grpSpPr>
          <p:cxnSp>
            <p:nvCxnSpPr>
              <p:cNvPr id="34" name="Gerade Verbindung 33">
                <a:extLst>
                  <a:ext uri="{FF2B5EF4-FFF2-40B4-BE49-F238E27FC236}">
                    <a16:creationId xmlns:a16="http://schemas.microsoft.com/office/drawing/2014/main" id="{5C944B54-DF6A-7747-815E-DA4F700A1A86}"/>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5" name="Gerade Verbindung 34">
                <a:extLst>
                  <a:ext uri="{FF2B5EF4-FFF2-40B4-BE49-F238E27FC236}">
                    <a16:creationId xmlns:a16="http://schemas.microsoft.com/office/drawing/2014/main" id="{1BD23008-492E-4342-AE4F-D13EE6E86155}"/>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uppieren 27">
              <a:extLst>
                <a:ext uri="{FF2B5EF4-FFF2-40B4-BE49-F238E27FC236}">
                  <a16:creationId xmlns:a16="http://schemas.microsoft.com/office/drawing/2014/main" id="{1636EC90-155B-5C45-BC1D-6AF420477DAE}"/>
                </a:ext>
              </a:extLst>
            </p:cNvPr>
            <p:cNvGrpSpPr/>
            <p:nvPr/>
          </p:nvGrpSpPr>
          <p:grpSpPr>
            <a:xfrm>
              <a:off x="3310128" y="4679826"/>
              <a:ext cx="338328" cy="338328"/>
              <a:chOff x="1812036" y="1801368"/>
              <a:chExt cx="338328" cy="338328"/>
            </a:xfrm>
          </p:grpSpPr>
          <p:cxnSp>
            <p:nvCxnSpPr>
              <p:cNvPr id="32" name="Gerade Verbindung 31">
                <a:extLst>
                  <a:ext uri="{FF2B5EF4-FFF2-40B4-BE49-F238E27FC236}">
                    <a16:creationId xmlns:a16="http://schemas.microsoft.com/office/drawing/2014/main" id="{E84224BE-7331-8D49-84A4-B9730F6E91DB}"/>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3" name="Gerade Verbindung 32">
                <a:extLst>
                  <a:ext uri="{FF2B5EF4-FFF2-40B4-BE49-F238E27FC236}">
                    <a16:creationId xmlns:a16="http://schemas.microsoft.com/office/drawing/2014/main" id="{686AE922-C3DB-E341-9294-9A5473C7F257}"/>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7" name="Gruppieren 36">
              <a:extLst>
                <a:ext uri="{FF2B5EF4-FFF2-40B4-BE49-F238E27FC236}">
                  <a16:creationId xmlns:a16="http://schemas.microsoft.com/office/drawing/2014/main" id="{345614D2-49F9-2E43-89D1-27C8E019D4A3}"/>
                </a:ext>
              </a:extLst>
            </p:cNvPr>
            <p:cNvGrpSpPr/>
            <p:nvPr/>
          </p:nvGrpSpPr>
          <p:grpSpPr>
            <a:xfrm>
              <a:off x="1810512" y="6061814"/>
              <a:ext cx="338328" cy="338328"/>
              <a:chOff x="1812036" y="1801368"/>
              <a:chExt cx="338328" cy="338328"/>
            </a:xfrm>
          </p:grpSpPr>
          <p:cxnSp>
            <p:nvCxnSpPr>
              <p:cNvPr id="44" name="Gerade Verbindung 43">
                <a:extLst>
                  <a:ext uri="{FF2B5EF4-FFF2-40B4-BE49-F238E27FC236}">
                    <a16:creationId xmlns:a16="http://schemas.microsoft.com/office/drawing/2014/main" id="{7AC0F864-0F40-4949-A186-C738D00AB434}"/>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5" name="Gerade Verbindung 44">
                <a:extLst>
                  <a:ext uri="{FF2B5EF4-FFF2-40B4-BE49-F238E27FC236}">
                    <a16:creationId xmlns:a16="http://schemas.microsoft.com/office/drawing/2014/main" id="{FC895A08-C8C7-BA47-9551-482DCD9F9A96}"/>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8" name="Gruppieren 37">
              <a:extLst>
                <a:ext uri="{FF2B5EF4-FFF2-40B4-BE49-F238E27FC236}">
                  <a16:creationId xmlns:a16="http://schemas.microsoft.com/office/drawing/2014/main" id="{7F83963F-3A80-CF4C-8E06-3869E10AF042}"/>
                </a:ext>
              </a:extLst>
            </p:cNvPr>
            <p:cNvGrpSpPr/>
            <p:nvPr/>
          </p:nvGrpSpPr>
          <p:grpSpPr>
            <a:xfrm>
              <a:off x="3307080" y="6061814"/>
              <a:ext cx="338328" cy="338328"/>
              <a:chOff x="1812036" y="1801368"/>
              <a:chExt cx="338328" cy="338328"/>
            </a:xfrm>
          </p:grpSpPr>
          <p:cxnSp>
            <p:nvCxnSpPr>
              <p:cNvPr id="42" name="Gerade Verbindung 41">
                <a:extLst>
                  <a:ext uri="{FF2B5EF4-FFF2-40B4-BE49-F238E27FC236}">
                    <a16:creationId xmlns:a16="http://schemas.microsoft.com/office/drawing/2014/main" id="{D6134144-A527-A841-BF03-C0C381613DB9}"/>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Gerade Verbindung 42">
                <a:extLst>
                  <a:ext uri="{FF2B5EF4-FFF2-40B4-BE49-F238E27FC236}">
                    <a16:creationId xmlns:a16="http://schemas.microsoft.com/office/drawing/2014/main" id="{B9E8FA2C-98B5-A647-B7D9-EB0D3F2C2B3B}"/>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7" name="Gruppieren 46">
              <a:extLst>
                <a:ext uri="{FF2B5EF4-FFF2-40B4-BE49-F238E27FC236}">
                  <a16:creationId xmlns:a16="http://schemas.microsoft.com/office/drawing/2014/main" id="{6D964036-D306-764D-83DB-DBF35860A0B6}"/>
                </a:ext>
              </a:extLst>
            </p:cNvPr>
            <p:cNvGrpSpPr/>
            <p:nvPr/>
          </p:nvGrpSpPr>
          <p:grpSpPr>
            <a:xfrm>
              <a:off x="1807464" y="7443802"/>
              <a:ext cx="338328" cy="338328"/>
              <a:chOff x="1812036" y="1801368"/>
              <a:chExt cx="338328" cy="338328"/>
            </a:xfrm>
          </p:grpSpPr>
          <p:cxnSp>
            <p:nvCxnSpPr>
              <p:cNvPr id="54" name="Gerade Verbindung 53">
                <a:extLst>
                  <a:ext uri="{FF2B5EF4-FFF2-40B4-BE49-F238E27FC236}">
                    <a16:creationId xmlns:a16="http://schemas.microsoft.com/office/drawing/2014/main" id="{C5B1FCDD-745F-D34B-882D-5BA2496B2F3E}"/>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5" name="Gerade Verbindung 54">
                <a:extLst>
                  <a:ext uri="{FF2B5EF4-FFF2-40B4-BE49-F238E27FC236}">
                    <a16:creationId xmlns:a16="http://schemas.microsoft.com/office/drawing/2014/main" id="{5CF06BC9-EE31-EE42-80D8-524A89739DA8}"/>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8" name="Gruppieren 47">
              <a:extLst>
                <a:ext uri="{FF2B5EF4-FFF2-40B4-BE49-F238E27FC236}">
                  <a16:creationId xmlns:a16="http://schemas.microsoft.com/office/drawing/2014/main" id="{A503E335-32FF-BE4F-85BC-953E1F045BFB}"/>
                </a:ext>
              </a:extLst>
            </p:cNvPr>
            <p:cNvGrpSpPr/>
            <p:nvPr/>
          </p:nvGrpSpPr>
          <p:grpSpPr>
            <a:xfrm>
              <a:off x="3304032" y="7443802"/>
              <a:ext cx="338328" cy="338328"/>
              <a:chOff x="1812036" y="1801368"/>
              <a:chExt cx="338328" cy="338328"/>
            </a:xfrm>
          </p:grpSpPr>
          <p:cxnSp>
            <p:nvCxnSpPr>
              <p:cNvPr id="52" name="Gerade Verbindung 51">
                <a:extLst>
                  <a:ext uri="{FF2B5EF4-FFF2-40B4-BE49-F238E27FC236}">
                    <a16:creationId xmlns:a16="http://schemas.microsoft.com/office/drawing/2014/main" id="{4E72F617-9718-204E-914C-6119D740D499}"/>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3" name="Gerade Verbindung 52">
                <a:extLst>
                  <a:ext uri="{FF2B5EF4-FFF2-40B4-BE49-F238E27FC236}">
                    <a16:creationId xmlns:a16="http://schemas.microsoft.com/office/drawing/2014/main" id="{F990CCF0-2E99-2041-8EF6-525A1F157E71}"/>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8" name="Gruppieren 57">
              <a:extLst>
                <a:ext uri="{FF2B5EF4-FFF2-40B4-BE49-F238E27FC236}">
                  <a16:creationId xmlns:a16="http://schemas.microsoft.com/office/drawing/2014/main" id="{95CA8C35-5607-5B4E-BEDC-B17AF5467695}"/>
                </a:ext>
              </a:extLst>
            </p:cNvPr>
            <p:cNvGrpSpPr/>
            <p:nvPr/>
          </p:nvGrpSpPr>
          <p:grpSpPr>
            <a:xfrm>
              <a:off x="1813560" y="8830642"/>
              <a:ext cx="338328" cy="338328"/>
              <a:chOff x="1812036" y="1801368"/>
              <a:chExt cx="338328" cy="338328"/>
            </a:xfrm>
          </p:grpSpPr>
          <p:cxnSp>
            <p:nvCxnSpPr>
              <p:cNvPr id="65" name="Gerade Verbindung 64">
                <a:extLst>
                  <a:ext uri="{FF2B5EF4-FFF2-40B4-BE49-F238E27FC236}">
                    <a16:creationId xmlns:a16="http://schemas.microsoft.com/office/drawing/2014/main" id="{7CF67E27-35CF-2242-BA3D-14B6ED64A28A}"/>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6" name="Gerade Verbindung 65">
                <a:extLst>
                  <a:ext uri="{FF2B5EF4-FFF2-40B4-BE49-F238E27FC236}">
                    <a16:creationId xmlns:a16="http://schemas.microsoft.com/office/drawing/2014/main" id="{F111937A-DEC4-2646-9DA2-8B3418AB8F59}"/>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9" name="Gruppieren 58">
              <a:extLst>
                <a:ext uri="{FF2B5EF4-FFF2-40B4-BE49-F238E27FC236}">
                  <a16:creationId xmlns:a16="http://schemas.microsoft.com/office/drawing/2014/main" id="{64F67801-D2F2-9745-8DC0-F544EA332593}"/>
                </a:ext>
              </a:extLst>
            </p:cNvPr>
            <p:cNvGrpSpPr/>
            <p:nvPr/>
          </p:nvGrpSpPr>
          <p:grpSpPr>
            <a:xfrm>
              <a:off x="3310128" y="8830642"/>
              <a:ext cx="338328" cy="338328"/>
              <a:chOff x="1812036" y="1801368"/>
              <a:chExt cx="338328" cy="338328"/>
            </a:xfrm>
          </p:grpSpPr>
          <p:cxnSp>
            <p:nvCxnSpPr>
              <p:cNvPr id="63" name="Gerade Verbindung 62">
                <a:extLst>
                  <a:ext uri="{FF2B5EF4-FFF2-40B4-BE49-F238E27FC236}">
                    <a16:creationId xmlns:a16="http://schemas.microsoft.com/office/drawing/2014/main" id="{54AB7725-C882-B44E-BC68-1A70249CA794}"/>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4" name="Gerade Verbindung 63">
                <a:extLst>
                  <a:ext uri="{FF2B5EF4-FFF2-40B4-BE49-F238E27FC236}">
                    <a16:creationId xmlns:a16="http://schemas.microsoft.com/office/drawing/2014/main" id="{7DE31D23-526C-2F4E-A34E-C8C77EDB168E}"/>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8" name="Gruppieren 67">
              <a:extLst>
                <a:ext uri="{FF2B5EF4-FFF2-40B4-BE49-F238E27FC236}">
                  <a16:creationId xmlns:a16="http://schemas.microsoft.com/office/drawing/2014/main" id="{D4DB24F8-CA3E-C54A-BF6C-AE2622FE295B}"/>
                </a:ext>
              </a:extLst>
            </p:cNvPr>
            <p:cNvGrpSpPr/>
            <p:nvPr/>
          </p:nvGrpSpPr>
          <p:grpSpPr>
            <a:xfrm>
              <a:off x="1807464" y="187551"/>
              <a:ext cx="338328" cy="338328"/>
              <a:chOff x="1812036" y="1801368"/>
              <a:chExt cx="338328" cy="338328"/>
            </a:xfrm>
          </p:grpSpPr>
          <p:cxnSp>
            <p:nvCxnSpPr>
              <p:cNvPr id="75" name="Gerade Verbindung 74">
                <a:extLst>
                  <a:ext uri="{FF2B5EF4-FFF2-40B4-BE49-F238E27FC236}">
                    <a16:creationId xmlns:a16="http://schemas.microsoft.com/office/drawing/2014/main" id="{625ABC7C-47D1-3B4E-9663-916B7DD72094}"/>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6" name="Gerade Verbindung 75">
                <a:extLst>
                  <a:ext uri="{FF2B5EF4-FFF2-40B4-BE49-F238E27FC236}">
                    <a16:creationId xmlns:a16="http://schemas.microsoft.com/office/drawing/2014/main" id="{487D8DB3-C8A9-2345-B740-7C0CCFF579DE}"/>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9" name="Gruppieren 68">
              <a:extLst>
                <a:ext uri="{FF2B5EF4-FFF2-40B4-BE49-F238E27FC236}">
                  <a16:creationId xmlns:a16="http://schemas.microsoft.com/office/drawing/2014/main" id="{2DCA49FA-77F4-EA4B-ACC3-6B4ABD9BA23B}"/>
                </a:ext>
              </a:extLst>
            </p:cNvPr>
            <p:cNvGrpSpPr/>
            <p:nvPr/>
          </p:nvGrpSpPr>
          <p:grpSpPr>
            <a:xfrm>
              <a:off x="3304032" y="187551"/>
              <a:ext cx="338328" cy="338328"/>
              <a:chOff x="1812036" y="1801368"/>
              <a:chExt cx="338328" cy="338328"/>
            </a:xfrm>
          </p:grpSpPr>
          <p:cxnSp>
            <p:nvCxnSpPr>
              <p:cNvPr id="73" name="Gerade Verbindung 72">
                <a:extLst>
                  <a:ext uri="{FF2B5EF4-FFF2-40B4-BE49-F238E27FC236}">
                    <a16:creationId xmlns:a16="http://schemas.microsoft.com/office/drawing/2014/main" id="{EB86351B-7C84-A54D-BCC3-B6D7856CC9CE}"/>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4" name="Gerade Verbindung 73">
                <a:extLst>
                  <a:ext uri="{FF2B5EF4-FFF2-40B4-BE49-F238E27FC236}">
                    <a16:creationId xmlns:a16="http://schemas.microsoft.com/office/drawing/2014/main" id="{708AFD25-F8DD-664A-9164-D9519CFE2F11}"/>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 name="Gruppieren 1">
              <a:extLst>
                <a:ext uri="{FF2B5EF4-FFF2-40B4-BE49-F238E27FC236}">
                  <a16:creationId xmlns:a16="http://schemas.microsoft.com/office/drawing/2014/main" id="{60ADF53E-F7FA-0647-A530-D5DB8928DB06}"/>
                </a:ext>
              </a:extLst>
            </p:cNvPr>
            <p:cNvGrpSpPr/>
            <p:nvPr/>
          </p:nvGrpSpPr>
          <p:grpSpPr>
            <a:xfrm>
              <a:off x="4791456" y="187551"/>
              <a:ext cx="344424" cy="8981419"/>
              <a:chOff x="4791456" y="187551"/>
              <a:chExt cx="344424" cy="8981419"/>
            </a:xfrm>
          </p:grpSpPr>
          <p:grpSp>
            <p:nvGrpSpPr>
              <p:cNvPr id="12" name="Gruppieren 11">
                <a:extLst>
                  <a:ext uri="{FF2B5EF4-FFF2-40B4-BE49-F238E27FC236}">
                    <a16:creationId xmlns:a16="http://schemas.microsoft.com/office/drawing/2014/main" id="{6707FC65-7F04-5146-B384-AF7D1F5508D9}"/>
                  </a:ext>
                </a:extLst>
              </p:cNvPr>
              <p:cNvGrpSpPr/>
              <p:nvPr/>
            </p:nvGrpSpPr>
            <p:grpSpPr>
              <a:xfrm>
                <a:off x="4796028" y="1804416"/>
                <a:ext cx="338328" cy="338328"/>
                <a:chOff x="1812036" y="1801368"/>
                <a:chExt cx="338328" cy="338328"/>
              </a:xfrm>
            </p:grpSpPr>
            <p:cxnSp>
              <p:nvCxnSpPr>
                <p:cNvPr id="13" name="Gerade Verbindung 12">
                  <a:extLst>
                    <a:ext uri="{FF2B5EF4-FFF2-40B4-BE49-F238E27FC236}">
                      <a16:creationId xmlns:a16="http://schemas.microsoft.com/office/drawing/2014/main" id="{999B5972-BC9F-5A4A-B90E-BB4271B7BC72}"/>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 name="Gerade Verbindung 13">
                  <a:extLst>
                    <a:ext uri="{FF2B5EF4-FFF2-40B4-BE49-F238E27FC236}">
                      <a16:creationId xmlns:a16="http://schemas.microsoft.com/office/drawing/2014/main" id="{A2228FF6-AACD-D544-9181-BE910062D24E}"/>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9" name="Gruppieren 18">
                <a:extLst>
                  <a:ext uri="{FF2B5EF4-FFF2-40B4-BE49-F238E27FC236}">
                    <a16:creationId xmlns:a16="http://schemas.microsoft.com/office/drawing/2014/main" id="{DDEF809D-AE57-8B45-AC08-A3653F151358}"/>
                  </a:ext>
                </a:extLst>
              </p:cNvPr>
              <p:cNvGrpSpPr/>
              <p:nvPr/>
            </p:nvGrpSpPr>
            <p:grpSpPr>
              <a:xfrm>
                <a:off x="4791456" y="3279550"/>
                <a:ext cx="338328" cy="338328"/>
                <a:chOff x="1812036" y="1801368"/>
                <a:chExt cx="338328" cy="338328"/>
              </a:xfrm>
            </p:grpSpPr>
            <p:cxnSp>
              <p:nvCxnSpPr>
                <p:cNvPr id="20" name="Gerade Verbindung 19">
                  <a:extLst>
                    <a:ext uri="{FF2B5EF4-FFF2-40B4-BE49-F238E27FC236}">
                      <a16:creationId xmlns:a16="http://schemas.microsoft.com/office/drawing/2014/main" id="{E3D0A2E0-CFAE-1042-92BC-0E5B5E0E5CE4}"/>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Gerade Verbindung 20">
                  <a:extLst>
                    <a:ext uri="{FF2B5EF4-FFF2-40B4-BE49-F238E27FC236}">
                      <a16:creationId xmlns:a16="http://schemas.microsoft.com/office/drawing/2014/main" id="{90AD6F2C-68D5-AF47-B0E0-9230D23450C0}"/>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9" name="Gruppieren 28">
                <a:extLst>
                  <a:ext uri="{FF2B5EF4-FFF2-40B4-BE49-F238E27FC236}">
                    <a16:creationId xmlns:a16="http://schemas.microsoft.com/office/drawing/2014/main" id="{10CB413E-472D-8244-B280-56B090067A8A}"/>
                  </a:ext>
                </a:extLst>
              </p:cNvPr>
              <p:cNvGrpSpPr/>
              <p:nvPr/>
            </p:nvGrpSpPr>
            <p:grpSpPr>
              <a:xfrm>
                <a:off x="4797552" y="4679826"/>
                <a:ext cx="338328" cy="338328"/>
                <a:chOff x="1812036" y="1801368"/>
                <a:chExt cx="338328" cy="338328"/>
              </a:xfrm>
            </p:grpSpPr>
            <p:cxnSp>
              <p:nvCxnSpPr>
                <p:cNvPr id="30" name="Gerade Verbindung 29">
                  <a:extLst>
                    <a:ext uri="{FF2B5EF4-FFF2-40B4-BE49-F238E27FC236}">
                      <a16:creationId xmlns:a16="http://schemas.microsoft.com/office/drawing/2014/main" id="{ABB80003-042F-9B46-982F-12D976D67308}"/>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1" name="Gerade Verbindung 30">
                  <a:extLst>
                    <a:ext uri="{FF2B5EF4-FFF2-40B4-BE49-F238E27FC236}">
                      <a16:creationId xmlns:a16="http://schemas.microsoft.com/office/drawing/2014/main" id="{E86B8986-FDC2-4142-AC18-F122F81273D8}"/>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9" name="Gruppieren 38">
                <a:extLst>
                  <a:ext uri="{FF2B5EF4-FFF2-40B4-BE49-F238E27FC236}">
                    <a16:creationId xmlns:a16="http://schemas.microsoft.com/office/drawing/2014/main" id="{65AEDDC3-74FA-754A-981E-DFA00CB0EFF4}"/>
                  </a:ext>
                </a:extLst>
              </p:cNvPr>
              <p:cNvGrpSpPr/>
              <p:nvPr/>
            </p:nvGrpSpPr>
            <p:grpSpPr>
              <a:xfrm>
                <a:off x="4794504" y="6061814"/>
                <a:ext cx="338328" cy="338328"/>
                <a:chOff x="1812036" y="1801368"/>
                <a:chExt cx="338328" cy="338328"/>
              </a:xfrm>
            </p:grpSpPr>
            <p:cxnSp>
              <p:nvCxnSpPr>
                <p:cNvPr id="40" name="Gerade Verbindung 39">
                  <a:extLst>
                    <a:ext uri="{FF2B5EF4-FFF2-40B4-BE49-F238E27FC236}">
                      <a16:creationId xmlns:a16="http://schemas.microsoft.com/office/drawing/2014/main" id="{595AFD95-F4E0-134F-BF44-762D23B98178}"/>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1" name="Gerade Verbindung 40">
                  <a:extLst>
                    <a:ext uri="{FF2B5EF4-FFF2-40B4-BE49-F238E27FC236}">
                      <a16:creationId xmlns:a16="http://schemas.microsoft.com/office/drawing/2014/main" id="{921ADEEA-073F-B74C-B9FE-D255FD995485}"/>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9" name="Gruppieren 48">
                <a:extLst>
                  <a:ext uri="{FF2B5EF4-FFF2-40B4-BE49-F238E27FC236}">
                    <a16:creationId xmlns:a16="http://schemas.microsoft.com/office/drawing/2014/main" id="{6E3314EA-E5EC-0642-89F4-ECC1FA27F863}"/>
                  </a:ext>
                </a:extLst>
              </p:cNvPr>
              <p:cNvGrpSpPr/>
              <p:nvPr/>
            </p:nvGrpSpPr>
            <p:grpSpPr>
              <a:xfrm>
                <a:off x="4791456" y="7443802"/>
                <a:ext cx="338328" cy="338328"/>
                <a:chOff x="1812036" y="1801368"/>
                <a:chExt cx="338328" cy="338328"/>
              </a:xfrm>
            </p:grpSpPr>
            <p:cxnSp>
              <p:nvCxnSpPr>
                <p:cNvPr id="50" name="Gerade Verbindung 49">
                  <a:extLst>
                    <a:ext uri="{FF2B5EF4-FFF2-40B4-BE49-F238E27FC236}">
                      <a16:creationId xmlns:a16="http://schemas.microsoft.com/office/drawing/2014/main" id="{EF2B4279-8545-7C48-9368-76CEA6A463BD}"/>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1" name="Gerade Verbindung 50">
                  <a:extLst>
                    <a:ext uri="{FF2B5EF4-FFF2-40B4-BE49-F238E27FC236}">
                      <a16:creationId xmlns:a16="http://schemas.microsoft.com/office/drawing/2014/main" id="{5B923229-723A-EB4C-8179-543CA19E6AD6}"/>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0" name="Gruppieren 59">
                <a:extLst>
                  <a:ext uri="{FF2B5EF4-FFF2-40B4-BE49-F238E27FC236}">
                    <a16:creationId xmlns:a16="http://schemas.microsoft.com/office/drawing/2014/main" id="{A2C1E097-48D9-224A-A773-CAA395D4314B}"/>
                  </a:ext>
                </a:extLst>
              </p:cNvPr>
              <p:cNvGrpSpPr/>
              <p:nvPr/>
            </p:nvGrpSpPr>
            <p:grpSpPr>
              <a:xfrm>
                <a:off x="4797552" y="8830642"/>
                <a:ext cx="338328" cy="338328"/>
                <a:chOff x="1812036" y="1801368"/>
                <a:chExt cx="338328" cy="338328"/>
              </a:xfrm>
            </p:grpSpPr>
            <p:cxnSp>
              <p:nvCxnSpPr>
                <p:cNvPr id="61" name="Gerade Verbindung 60">
                  <a:extLst>
                    <a:ext uri="{FF2B5EF4-FFF2-40B4-BE49-F238E27FC236}">
                      <a16:creationId xmlns:a16="http://schemas.microsoft.com/office/drawing/2014/main" id="{67B1A56C-B56E-3849-8520-6F46C9FB1C4D}"/>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2" name="Gerade Verbindung 61">
                  <a:extLst>
                    <a:ext uri="{FF2B5EF4-FFF2-40B4-BE49-F238E27FC236}">
                      <a16:creationId xmlns:a16="http://schemas.microsoft.com/office/drawing/2014/main" id="{BAE5F388-773E-C74A-BF95-B26A7F15A959}"/>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70" name="Gruppieren 69">
                <a:extLst>
                  <a:ext uri="{FF2B5EF4-FFF2-40B4-BE49-F238E27FC236}">
                    <a16:creationId xmlns:a16="http://schemas.microsoft.com/office/drawing/2014/main" id="{0B1CEE26-9B0E-244D-812D-105C948FFC70}"/>
                  </a:ext>
                </a:extLst>
              </p:cNvPr>
              <p:cNvGrpSpPr/>
              <p:nvPr/>
            </p:nvGrpSpPr>
            <p:grpSpPr>
              <a:xfrm>
                <a:off x="4791456" y="187551"/>
                <a:ext cx="338328" cy="338328"/>
                <a:chOff x="1812036" y="1801368"/>
                <a:chExt cx="338328" cy="338328"/>
              </a:xfrm>
            </p:grpSpPr>
            <p:cxnSp>
              <p:nvCxnSpPr>
                <p:cNvPr id="71" name="Gerade Verbindung 70">
                  <a:extLst>
                    <a:ext uri="{FF2B5EF4-FFF2-40B4-BE49-F238E27FC236}">
                      <a16:creationId xmlns:a16="http://schemas.microsoft.com/office/drawing/2014/main" id="{C3B57CC2-8997-AE46-9D68-E32F9F81705E}"/>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2" name="Gerade Verbindung 71">
                  <a:extLst>
                    <a:ext uri="{FF2B5EF4-FFF2-40B4-BE49-F238E27FC236}">
                      <a16:creationId xmlns:a16="http://schemas.microsoft.com/office/drawing/2014/main" id="{2175843D-09B6-FF47-AA1F-BFF7CDBB0E4F}"/>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grpSp>
          <p:nvGrpSpPr>
            <p:cNvPr id="78" name="Gruppieren 77">
              <a:extLst>
                <a:ext uri="{FF2B5EF4-FFF2-40B4-BE49-F238E27FC236}">
                  <a16:creationId xmlns:a16="http://schemas.microsoft.com/office/drawing/2014/main" id="{F89AA7CB-1852-2847-8854-7BD340F3C05C}"/>
                </a:ext>
              </a:extLst>
            </p:cNvPr>
            <p:cNvGrpSpPr/>
            <p:nvPr/>
          </p:nvGrpSpPr>
          <p:grpSpPr>
            <a:xfrm>
              <a:off x="6284476" y="189116"/>
              <a:ext cx="344424" cy="8981419"/>
              <a:chOff x="4791456" y="187551"/>
              <a:chExt cx="344424" cy="8981419"/>
            </a:xfrm>
          </p:grpSpPr>
          <p:grpSp>
            <p:nvGrpSpPr>
              <p:cNvPr id="79" name="Gruppieren 78">
                <a:extLst>
                  <a:ext uri="{FF2B5EF4-FFF2-40B4-BE49-F238E27FC236}">
                    <a16:creationId xmlns:a16="http://schemas.microsoft.com/office/drawing/2014/main" id="{E5C8CA91-90D0-B946-91C6-FC4834451155}"/>
                  </a:ext>
                </a:extLst>
              </p:cNvPr>
              <p:cNvGrpSpPr/>
              <p:nvPr/>
            </p:nvGrpSpPr>
            <p:grpSpPr>
              <a:xfrm>
                <a:off x="4796028" y="1804416"/>
                <a:ext cx="338328" cy="338328"/>
                <a:chOff x="1812036" y="1801368"/>
                <a:chExt cx="338328" cy="338328"/>
              </a:xfrm>
            </p:grpSpPr>
            <p:cxnSp>
              <p:nvCxnSpPr>
                <p:cNvPr id="98" name="Gerade Verbindung 97">
                  <a:extLst>
                    <a:ext uri="{FF2B5EF4-FFF2-40B4-BE49-F238E27FC236}">
                      <a16:creationId xmlns:a16="http://schemas.microsoft.com/office/drawing/2014/main" id="{20D9E435-4DCE-EE4E-8955-F630A0EC032D}"/>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9" name="Gerade Verbindung 98">
                  <a:extLst>
                    <a:ext uri="{FF2B5EF4-FFF2-40B4-BE49-F238E27FC236}">
                      <a16:creationId xmlns:a16="http://schemas.microsoft.com/office/drawing/2014/main" id="{F1C89753-5022-1148-8328-1E5FEE55760D}"/>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80" name="Gruppieren 79">
                <a:extLst>
                  <a:ext uri="{FF2B5EF4-FFF2-40B4-BE49-F238E27FC236}">
                    <a16:creationId xmlns:a16="http://schemas.microsoft.com/office/drawing/2014/main" id="{AC3CCCEE-7509-704A-9432-B64F825C7ED1}"/>
                  </a:ext>
                </a:extLst>
              </p:cNvPr>
              <p:cNvGrpSpPr/>
              <p:nvPr/>
            </p:nvGrpSpPr>
            <p:grpSpPr>
              <a:xfrm>
                <a:off x="4791456" y="3279550"/>
                <a:ext cx="338328" cy="338328"/>
                <a:chOff x="1812036" y="1801368"/>
                <a:chExt cx="338328" cy="338328"/>
              </a:xfrm>
            </p:grpSpPr>
            <p:cxnSp>
              <p:nvCxnSpPr>
                <p:cNvPr id="96" name="Gerade Verbindung 95">
                  <a:extLst>
                    <a:ext uri="{FF2B5EF4-FFF2-40B4-BE49-F238E27FC236}">
                      <a16:creationId xmlns:a16="http://schemas.microsoft.com/office/drawing/2014/main" id="{0055D42B-25B3-7943-B680-30455C2B390C}"/>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7" name="Gerade Verbindung 96">
                  <a:extLst>
                    <a:ext uri="{FF2B5EF4-FFF2-40B4-BE49-F238E27FC236}">
                      <a16:creationId xmlns:a16="http://schemas.microsoft.com/office/drawing/2014/main" id="{F5A581C6-F45C-3B4B-8B7E-3188B6B00342}"/>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81" name="Gruppieren 80">
                <a:extLst>
                  <a:ext uri="{FF2B5EF4-FFF2-40B4-BE49-F238E27FC236}">
                    <a16:creationId xmlns:a16="http://schemas.microsoft.com/office/drawing/2014/main" id="{39D6885D-E176-964B-8262-80AFEBC246E8}"/>
                  </a:ext>
                </a:extLst>
              </p:cNvPr>
              <p:cNvGrpSpPr/>
              <p:nvPr/>
            </p:nvGrpSpPr>
            <p:grpSpPr>
              <a:xfrm>
                <a:off x="4797552" y="4679826"/>
                <a:ext cx="338328" cy="338328"/>
                <a:chOff x="1812036" y="1801368"/>
                <a:chExt cx="338328" cy="338328"/>
              </a:xfrm>
            </p:grpSpPr>
            <p:cxnSp>
              <p:nvCxnSpPr>
                <p:cNvPr id="94" name="Gerade Verbindung 93">
                  <a:extLst>
                    <a:ext uri="{FF2B5EF4-FFF2-40B4-BE49-F238E27FC236}">
                      <a16:creationId xmlns:a16="http://schemas.microsoft.com/office/drawing/2014/main" id="{7DC595DB-E20C-964C-86E1-7994B83644F5}"/>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5" name="Gerade Verbindung 94">
                  <a:extLst>
                    <a:ext uri="{FF2B5EF4-FFF2-40B4-BE49-F238E27FC236}">
                      <a16:creationId xmlns:a16="http://schemas.microsoft.com/office/drawing/2014/main" id="{233A3303-1579-0145-9754-EA274DA33370}"/>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82" name="Gruppieren 81">
                <a:extLst>
                  <a:ext uri="{FF2B5EF4-FFF2-40B4-BE49-F238E27FC236}">
                    <a16:creationId xmlns:a16="http://schemas.microsoft.com/office/drawing/2014/main" id="{A9E98451-32F2-D541-A9C1-BEB8E91CFEC4}"/>
                  </a:ext>
                </a:extLst>
              </p:cNvPr>
              <p:cNvGrpSpPr/>
              <p:nvPr/>
            </p:nvGrpSpPr>
            <p:grpSpPr>
              <a:xfrm>
                <a:off x="4794504" y="6061814"/>
                <a:ext cx="338328" cy="338328"/>
                <a:chOff x="1812036" y="1801368"/>
                <a:chExt cx="338328" cy="338328"/>
              </a:xfrm>
            </p:grpSpPr>
            <p:cxnSp>
              <p:nvCxnSpPr>
                <p:cNvPr id="92" name="Gerade Verbindung 91">
                  <a:extLst>
                    <a:ext uri="{FF2B5EF4-FFF2-40B4-BE49-F238E27FC236}">
                      <a16:creationId xmlns:a16="http://schemas.microsoft.com/office/drawing/2014/main" id="{30572148-5DA1-8A42-810A-981E84673AB7}"/>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3" name="Gerade Verbindung 92">
                  <a:extLst>
                    <a:ext uri="{FF2B5EF4-FFF2-40B4-BE49-F238E27FC236}">
                      <a16:creationId xmlns:a16="http://schemas.microsoft.com/office/drawing/2014/main" id="{A0448EB0-B92E-0C4F-A4CB-39C56EAAF97B}"/>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83" name="Gruppieren 82">
                <a:extLst>
                  <a:ext uri="{FF2B5EF4-FFF2-40B4-BE49-F238E27FC236}">
                    <a16:creationId xmlns:a16="http://schemas.microsoft.com/office/drawing/2014/main" id="{602A2477-ACC1-D347-9926-3F87C981555E}"/>
                  </a:ext>
                </a:extLst>
              </p:cNvPr>
              <p:cNvGrpSpPr/>
              <p:nvPr/>
            </p:nvGrpSpPr>
            <p:grpSpPr>
              <a:xfrm>
                <a:off x="4791456" y="7443802"/>
                <a:ext cx="338328" cy="338328"/>
                <a:chOff x="1812036" y="1801368"/>
                <a:chExt cx="338328" cy="338328"/>
              </a:xfrm>
            </p:grpSpPr>
            <p:cxnSp>
              <p:nvCxnSpPr>
                <p:cNvPr id="90" name="Gerade Verbindung 89">
                  <a:extLst>
                    <a:ext uri="{FF2B5EF4-FFF2-40B4-BE49-F238E27FC236}">
                      <a16:creationId xmlns:a16="http://schemas.microsoft.com/office/drawing/2014/main" id="{07862569-0213-6243-A316-7B7CCC4782BE}"/>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1" name="Gerade Verbindung 90">
                  <a:extLst>
                    <a:ext uri="{FF2B5EF4-FFF2-40B4-BE49-F238E27FC236}">
                      <a16:creationId xmlns:a16="http://schemas.microsoft.com/office/drawing/2014/main" id="{14C6721B-0BA1-CA40-8D42-3666E3678B25}"/>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84" name="Gruppieren 83">
                <a:extLst>
                  <a:ext uri="{FF2B5EF4-FFF2-40B4-BE49-F238E27FC236}">
                    <a16:creationId xmlns:a16="http://schemas.microsoft.com/office/drawing/2014/main" id="{A325759C-CAF9-0C4F-90FA-2F07F93EA901}"/>
                  </a:ext>
                </a:extLst>
              </p:cNvPr>
              <p:cNvGrpSpPr/>
              <p:nvPr/>
            </p:nvGrpSpPr>
            <p:grpSpPr>
              <a:xfrm>
                <a:off x="4797552" y="8830642"/>
                <a:ext cx="338328" cy="338328"/>
                <a:chOff x="1812036" y="1801368"/>
                <a:chExt cx="338328" cy="338328"/>
              </a:xfrm>
            </p:grpSpPr>
            <p:cxnSp>
              <p:nvCxnSpPr>
                <p:cNvPr id="88" name="Gerade Verbindung 87">
                  <a:extLst>
                    <a:ext uri="{FF2B5EF4-FFF2-40B4-BE49-F238E27FC236}">
                      <a16:creationId xmlns:a16="http://schemas.microsoft.com/office/drawing/2014/main" id="{5FEB1B56-19E6-E748-B12D-2ACF11574B6A}"/>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9" name="Gerade Verbindung 88">
                  <a:extLst>
                    <a:ext uri="{FF2B5EF4-FFF2-40B4-BE49-F238E27FC236}">
                      <a16:creationId xmlns:a16="http://schemas.microsoft.com/office/drawing/2014/main" id="{CE9BC4A9-80C1-424D-B71D-3E3E8806C521}"/>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85" name="Gruppieren 84">
                <a:extLst>
                  <a:ext uri="{FF2B5EF4-FFF2-40B4-BE49-F238E27FC236}">
                    <a16:creationId xmlns:a16="http://schemas.microsoft.com/office/drawing/2014/main" id="{26439D25-0A4A-844F-B1BA-57374711A451}"/>
                  </a:ext>
                </a:extLst>
              </p:cNvPr>
              <p:cNvGrpSpPr/>
              <p:nvPr/>
            </p:nvGrpSpPr>
            <p:grpSpPr>
              <a:xfrm>
                <a:off x="4791456" y="187551"/>
                <a:ext cx="338328" cy="338328"/>
                <a:chOff x="1812036" y="1801368"/>
                <a:chExt cx="338328" cy="338328"/>
              </a:xfrm>
            </p:grpSpPr>
            <p:cxnSp>
              <p:nvCxnSpPr>
                <p:cNvPr id="86" name="Gerade Verbindung 85">
                  <a:extLst>
                    <a:ext uri="{FF2B5EF4-FFF2-40B4-BE49-F238E27FC236}">
                      <a16:creationId xmlns:a16="http://schemas.microsoft.com/office/drawing/2014/main" id="{ECDB85DA-6803-A64C-A70B-5CB108F67CFC}"/>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7" name="Gerade Verbindung 86">
                  <a:extLst>
                    <a:ext uri="{FF2B5EF4-FFF2-40B4-BE49-F238E27FC236}">
                      <a16:creationId xmlns:a16="http://schemas.microsoft.com/office/drawing/2014/main" id="{7D38D22C-D3FD-2543-9903-3A98436413FD}"/>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00" name="Gruppieren 99">
              <a:extLst>
                <a:ext uri="{FF2B5EF4-FFF2-40B4-BE49-F238E27FC236}">
                  <a16:creationId xmlns:a16="http://schemas.microsoft.com/office/drawing/2014/main" id="{DEB90DE0-947D-A943-BD70-BD411CBB45A4}"/>
                </a:ext>
              </a:extLst>
            </p:cNvPr>
            <p:cNvGrpSpPr/>
            <p:nvPr/>
          </p:nvGrpSpPr>
          <p:grpSpPr>
            <a:xfrm>
              <a:off x="315139" y="189116"/>
              <a:ext cx="344424" cy="8981419"/>
              <a:chOff x="4791456" y="187551"/>
              <a:chExt cx="344424" cy="8981419"/>
            </a:xfrm>
          </p:grpSpPr>
          <p:grpSp>
            <p:nvGrpSpPr>
              <p:cNvPr id="101" name="Gruppieren 100">
                <a:extLst>
                  <a:ext uri="{FF2B5EF4-FFF2-40B4-BE49-F238E27FC236}">
                    <a16:creationId xmlns:a16="http://schemas.microsoft.com/office/drawing/2014/main" id="{9EE4535B-FCFE-8E42-9603-75DDC60B30FB}"/>
                  </a:ext>
                </a:extLst>
              </p:cNvPr>
              <p:cNvGrpSpPr/>
              <p:nvPr/>
            </p:nvGrpSpPr>
            <p:grpSpPr>
              <a:xfrm>
                <a:off x="4796028" y="1804416"/>
                <a:ext cx="338328" cy="338328"/>
                <a:chOff x="1812036" y="1801368"/>
                <a:chExt cx="338328" cy="338328"/>
              </a:xfrm>
            </p:grpSpPr>
            <p:cxnSp>
              <p:nvCxnSpPr>
                <p:cNvPr id="120" name="Gerade Verbindung 119">
                  <a:extLst>
                    <a:ext uri="{FF2B5EF4-FFF2-40B4-BE49-F238E27FC236}">
                      <a16:creationId xmlns:a16="http://schemas.microsoft.com/office/drawing/2014/main" id="{99FD37B1-EAE3-AF4A-9384-6B78D3ABE855}"/>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1" name="Gerade Verbindung 120">
                  <a:extLst>
                    <a:ext uri="{FF2B5EF4-FFF2-40B4-BE49-F238E27FC236}">
                      <a16:creationId xmlns:a16="http://schemas.microsoft.com/office/drawing/2014/main" id="{20E65303-12D6-4B46-944D-EF7BFFC62733}"/>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02" name="Gruppieren 101">
                <a:extLst>
                  <a:ext uri="{FF2B5EF4-FFF2-40B4-BE49-F238E27FC236}">
                    <a16:creationId xmlns:a16="http://schemas.microsoft.com/office/drawing/2014/main" id="{F970EC6B-1594-5344-94B9-1EBD1648E91E}"/>
                  </a:ext>
                </a:extLst>
              </p:cNvPr>
              <p:cNvGrpSpPr/>
              <p:nvPr/>
            </p:nvGrpSpPr>
            <p:grpSpPr>
              <a:xfrm>
                <a:off x="4791456" y="3279550"/>
                <a:ext cx="338328" cy="338328"/>
                <a:chOff x="1812036" y="1801368"/>
                <a:chExt cx="338328" cy="338328"/>
              </a:xfrm>
            </p:grpSpPr>
            <p:cxnSp>
              <p:nvCxnSpPr>
                <p:cNvPr id="118" name="Gerade Verbindung 117">
                  <a:extLst>
                    <a:ext uri="{FF2B5EF4-FFF2-40B4-BE49-F238E27FC236}">
                      <a16:creationId xmlns:a16="http://schemas.microsoft.com/office/drawing/2014/main" id="{871F0F31-FA12-A144-95AD-8A8DCF0661C6}"/>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9" name="Gerade Verbindung 118">
                  <a:extLst>
                    <a:ext uri="{FF2B5EF4-FFF2-40B4-BE49-F238E27FC236}">
                      <a16:creationId xmlns:a16="http://schemas.microsoft.com/office/drawing/2014/main" id="{57ECCEC4-BAE0-8942-BE2D-6D8C4A4A8EAC}"/>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03" name="Gruppieren 102">
                <a:extLst>
                  <a:ext uri="{FF2B5EF4-FFF2-40B4-BE49-F238E27FC236}">
                    <a16:creationId xmlns:a16="http://schemas.microsoft.com/office/drawing/2014/main" id="{EF54E545-4A52-1A4F-B171-95ADFB9F37A3}"/>
                  </a:ext>
                </a:extLst>
              </p:cNvPr>
              <p:cNvGrpSpPr/>
              <p:nvPr/>
            </p:nvGrpSpPr>
            <p:grpSpPr>
              <a:xfrm>
                <a:off x="4797552" y="4679826"/>
                <a:ext cx="338328" cy="338328"/>
                <a:chOff x="1812036" y="1801368"/>
                <a:chExt cx="338328" cy="338328"/>
              </a:xfrm>
            </p:grpSpPr>
            <p:cxnSp>
              <p:nvCxnSpPr>
                <p:cNvPr id="116" name="Gerade Verbindung 115">
                  <a:extLst>
                    <a:ext uri="{FF2B5EF4-FFF2-40B4-BE49-F238E27FC236}">
                      <a16:creationId xmlns:a16="http://schemas.microsoft.com/office/drawing/2014/main" id="{C782D71E-250A-1F4B-BAB7-1D5140CC32A5}"/>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7" name="Gerade Verbindung 116">
                  <a:extLst>
                    <a:ext uri="{FF2B5EF4-FFF2-40B4-BE49-F238E27FC236}">
                      <a16:creationId xmlns:a16="http://schemas.microsoft.com/office/drawing/2014/main" id="{A57870AC-AE6D-1943-BE9D-B26EC4748BFE}"/>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04" name="Gruppieren 103">
                <a:extLst>
                  <a:ext uri="{FF2B5EF4-FFF2-40B4-BE49-F238E27FC236}">
                    <a16:creationId xmlns:a16="http://schemas.microsoft.com/office/drawing/2014/main" id="{1A9B373F-17DC-3B4C-B10F-9F8C4C631432}"/>
                  </a:ext>
                </a:extLst>
              </p:cNvPr>
              <p:cNvGrpSpPr/>
              <p:nvPr/>
            </p:nvGrpSpPr>
            <p:grpSpPr>
              <a:xfrm>
                <a:off x="4794504" y="6061814"/>
                <a:ext cx="338328" cy="338328"/>
                <a:chOff x="1812036" y="1801368"/>
                <a:chExt cx="338328" cy="338328"/>
              </a:xfrm>
            </p:grpSpPr>
            <p:cxnSp>
              <p:nvCxnSpPr>
                <p:cNvPr id="114" name="Gerade Verbindung 113">
                  <a:extLst>
                    <a:ext uri="{FF2B5EF4-FFF2-40B4-BE49-F238E27FC236}">
                      <a16:creationId xmlns:a16="http://schemas.microsoft.com/office/drawing/2014/main" id="{DE3932AA-EC1E-0F48-BAF5-63A8E2486656}"/>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5" name="Gerade Verbindung 114">
                  <a:extLst>
                    <a:ext uri="{FF2B5EF4-FFF2-40B4-BE49-F238E27FC236}">
                      <a16:creationId xmlns:a16="http://schemas.microsoft.com/office/drawing/2014/main" id="{D9F08BAE-21E2-AE49-A70D-5BB432D720BF}"/>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05" name="Gruppieren 104">
                <a:extLst>
                  <a:ext uri="{FF2B5EF4-FFF2-40B4-BE49-F238E27FC236}">
                    <a16:creationId xmlns:a16="http://schemas.microsoft.com/office/drawing/2014/main" id="{50B44F0F-43CA-5C4D-B546-6C34D0740A3A}"/>
                  </a:ext>
                </a:extLst>
              </p:cNvPr>
              <p:cNvGrpSpPr/>
              <p:nvPr/>
            </p:nvGrpSpPr>
            <p:grpSpPr>
              <a:xfrm>
                <a:off x="4791456" y="7443802"/>
                <a:ext cx="338328" cy="338328"/>
                <a:chOff x="1812036" y="1801368"/>
                <a:chExt cx="338328" cy="338328"/>
              </a:xfrm>
            </p:grpSpPr>
            <p:cxnSp>
              <p:nvCxnSpPr>
                <p:cNvPr id="112" name="Gerade Verbindung 111">
                  <a:extLst>
                    <a:ext uri="{FF2B5EF4-FFF2-40B4-BE49-F238E27FC236}">
                      <a16:creationId xmlns:a16="http://schemas.microsoft.com/office/drawing/2014/main" id="{316F50D5-E7BA-5742-8479-983F984485B5}"/>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3" name="Gerade Verbindung 112">
                  <a:extLst>
                    <a:ext uri="{FF2B5EF4-FFF2-40B4-BE49-F238E27FC236}">
                      <a16:creationId xmlns:a16="http://schemas.microsoft.com/office/drawing/2014/main" id="{4ED8C192-E6C6-F644-8844-F992D7A278FD}"/>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06" name="Gruppieren 105">
                <a:extLst>
                  <a:ext uri="{FF2B5EF4-FFF2-40B4-BE49-F238E27FC236}">
                    <a16:creationId xmlns:a16="http://schemas.microsoft.com/office/drawing/2014/main" id="{E0EF0E61-0787-6A47-82A0-3AA95027D7C2}"/>
                  </a:ext>
                </a:extLst>
              </p:cNvPr>
              <p:cNvGrpSpPr/>
              <p:nvPr/>
            </p:nvGrpSpPr>
            <p:grpSpPr>
              <a:xfrm>
                <a:off x="4797552" y="8830642"/>
                <a:ext cx="338328" cy="338328"/>
                <a:chOff x="1812036" y="1801368"/>
                <a:chExt cx="338328" cy="338328"/>
              </a:xfrm>
            </p:grpSpPr>
            <p:cxnSp>
              <p:nvCxnSpPr>
                <p:cNvPr id="110" name="Gerade Verbindung 109">
                  <a:extLst>
                    <a:ext uri="{FF2B5EF4-FFF2-40B4-BE49-F238E27FC236}">
                      <a16:creationId xmlns:a16="http://schemas.microsoft.com/office/drawing/2014/main" id="{D972C672-29A8-F940-A59C-CCFD4346B5F5}"/>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1" name="Gerade Verbindung 110">
                  <a:extLst>
                    <a:ext uri="{FF2B5EF4-FFF2-40B4-BE49-F238E27FC236}">
                      <a16:creationId xmlns:a16="http://schemas.microsoft.com/office/drawing/2014/main" id="{34EB09C0-2F82-F441-92C6-BC90103A88BF}"/>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07" name="Gruppieren 106">
                <a:extLst>
                  <a:ext uri="{FF2B5EF4-FFF2-40B4-BE49-F238E27FC236}">
                    <a16:creationId xmlns:a16="http://schemas.microsoft.com/office/drawing/2014/main" id="{0E418CD9-4182-3C43-B713-36215D5C01E7}"/>
                  </a:ext>
                </a:extLst>
              </p:cNvPr>
              <p:cNvGrpSpPr/>
              <p:nvPr/>
            </p:nvGrpSpPr>
            <p:grpSpPr>
              <a:xfrm>
                <a:off x="4791456" y="187551"/>
                <a:ext cx="338328" cy="338328"/>
                <a:chOff x="1812036" y="1801368"/>
                <a:chExt cx="338328" cy="338328"/>
              </a:xfrm>
            </p:grpSpPr>
            <p:cxnSp>
              <p:nvCxnSpPr>
                <p:cNvPr id="108" name="Gerade Verbindung 107">
                  <a:extLst>
                    <a:ext uri="{FF2B5EF4-FFF2-40B4-BE49-F238E27FC236}">
                      <a16:creationId xmlns:a16="http://schemas.microsoft.com/office/drawing/2014/main" id="{DD99C760-628D-5D47-9B24-3EFA3CFF33B8}"/>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9" name="Gerade Verbindung 108">
                  <a:extLst>
                    <a:ext uri="{FF2B5EF4-FFF2-40B4-BE49-F238E27FC236}">
                      <a16:creationId xmlns:a16="http://schemas.microsoft.com/office/drawing/2014/main" id="{1BFE592F-A6E8-334B-A6F4-29E6F5F93A30}"/>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22120126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a:extLst>
              <a:ext uri="{FF2B5EF4-FFF2-40B4-BE49-F238E27FC236}">
                <a16:creationId xmlns:a16="http://schemas.microsoft.com/office/drawing/2014/main" id="{5CED61F0-C079-5F41-9C8B-8C8142FD0B75}"/>
              </a:ext>
            </a:extLst>
          </p:cNvPr>
          <p:cNvGraphicFramePr>
            <a:graphicFrameLocks noGrp="1"/>
          </p:cNvGraphicFramePr>
          <p:nvPr>
            <p:extLst>
              <p:ext uri="{D42A27DB-BD31-4B8C-83A1-F6EECF244321}">
                <p14:modId xmlns:p14="http://schemas.microsoft.com/office/powerpoint/2010/main" val="3749469507"/>
              </p:ext>
            </p:extLst>
          </p:nvPr>
        </p:nvGraphicFramePr>
        <p:xfrm>
          <a:off x="494674" y="1552457"/>
          <a:ext cx="5970132" cy="3291840"/>
        </p:xfrm>
        <a:graphic>
          <a:graphicData uri="http://schemas.openxmlformats.org/drawingml/2006/table">
            <a:tbl>
              <a:tblPr firstRow="1" bandRow="1">
                <a:tableStyleId>{5940675A-B579-460E-94D1-54222C63F5DA}</a:tableStyleId>
              </a:tblPr>
              <a:tblGrid>
                <a:gridCol w="1492533">
                  <a:extLst>
                    <a:ext uri="{9D8B030D-6E8A-4147-A177-3AD203B41FA5}">
                      <a16:colId xmlns:a16="http://schemas.microsoft.com/office/drawing/2014/main" val="1700625620"/>
                    </a:ext>
                  </a:extLst>
                </a:gridCol>
                <a:gridCol w="1492533">
                  <a:extLst>
                    <a:ext uri="{9D8B030D-6E8A-4147-A177-3AD203B41FA5}">
                      <a16:colId xmlns:a16="http://schemas.microsoft.com/office/drawing/2014/main" val="3796256015"/>
                    </a:ext>
                  </a:extLst>
                </a:gridCol>
                <a:gridCol w="1492533">
                  <a:extLst>
                    <a:ext uri="{9D8B030D-6E8A-4147-A177-3AD203B41FA5}">
                      <a16:colId xmlns:a16="http://schemas.microsoft.com/office/drawing/2014/main" val="3729600254"/>
                    </a:ext>
                  </a:extLst>
                </a:gridCol>
                <a:gridCol w="1492533">
                  <a:extLst>
                    <a:ext uri="{9D8B030D-6E8A-4147-A177-3AD203B41FA5}">
                      <a16:colId xmlns:a16="http://schemas.microsoft.com/office/drawing/2014/main" val="2588793546"/>
                    </a:ext>
                  </a:extLst>
                </a:gridCol>
              </a:tblGrid>
              <a:tr h="1617609">
                <a:tc>
                  <a:txBody>
                    <a:bodyPr/>
                    <a:lstStyle/>
                    <a:p>
                      <a:pPr algn="ctr"/>
                      <a:r>
                        <a:rPr lang="de-DE" sz="1200" b="0" dirty="0" err="1"/>
                        <a:t>Rt</a:t>
                      </a:r>
                      <a:r>
                        <a:rPr lang="de-DE" sz="1200" b="0" dirty="0"/>
                        <a:t> = 2,0</a:t>
                      </a:r>
                    </a:p>
                    <a:p>
                      <a:pPr algn="ctr"/>
                      <a:endParaRPr lang="de-DE" sz="900" b="0" dirty="0"/>
                    </a:p>
                    <a:p>
                      <a:pPr algn="ctr"/>
                      <a:r>
                        <a:rPr lang="de-DE" sz="900" b="0" dirty="0"/>
                        <a:t>Die </a:t>
                      </a:r>
                      <a:r>
                        <a:rPr lang="de-DE" sz="900" b="0" dirty="0" err="1"/>
                        <a:t>result</a:t>
                      </a:r>
                      <a:r>
                        <a:rPr lang="de-DE" sz="900" b="0" dirty="0"/>
                        <a:t> : </a:t>
                      </a:r>
                      <a:r>
                        <a:rPr lang="de-DE" sz="900" b="0" dirty="0" err="1"/>
                        <a:t>counts</a:t>
                      </a:r>
                      <a:r>
                        <a:rPr lang="de-DE" sz="900" b="0" dirty="0"/>
                        <a:t> </a:t>
                      </a:r>
                      <a:r>
                        <a:rPr lang="de-DE" sz="900" b="0" dirty="0" err="1"/>
                        <a:t>as</a:t>
                      </a:r>
                      <a:endParaRPr lang="de-DE" sz="900" b="0" dirty="0"/>
                    </a:p>
                    <a:p>
                      <a:pPr algn="ctr"/>
                      <a:endParaRPr lang="de-DE" sz="900" b="0" dirty="0"/>
                    </a:p>
                    <a:p>
                      <a:pPr algn="ctr"/>
                      <a:r>
                        <a:rPr lang="de-DE" sz="900" b="0" dirty="0"/>
                        <a:t>1 : 0</a:t>
                      </a:r>
                    </a:p>
                    <a:p>
                      <a:pPr algn="ctr"/>
                      <a:r>
                        <a:rPr lang="de-DE" sz="900" b="0" dirty="0"/>
                        <a:t>2 : 1</a:t>
                      </a:r>
                    </a:p>
                    <a:p>
                      <a:pPr algn="ctr"/>
                      <a:r>
                        <a:rPr lang="de-DE" sz="900" b="0" dirty="0"/>
                        <a:t>3 : 2</a:t>
                      </a:r>
                    </a:p>
                    <a:p>
                      <a:pPr algn="ctr"/>
                      <a:r>
                        <a:rPr lang="de-DE" sz="900" b="0" dirty="0"/>
                        <a:t>4 : 2</a:t>
                      </a:r>
                    </a:p>
                    <a:p>
                      <a:pPr algn="ctr"/>
                      <a:r>
                        <a:rPr lang="de-DE" sz="900" b="0" dirty="0"/>
                        <a:t>5 : 3</a:t>
                      </a:r>
                    </a:p>
                    <a:p>
                      <a:pPr algn="ctr"/>
                      <a:r>
                        <a:rPr lang="de-DE" sz="900" b="0" dirty="0"/>
                        <a:t>6 : 4</a:t>
                      </a:r>
                    </a:p>
                    <a:p>
                      <a:pPr algn="ctr"/>
                      <a:endParaRPr lang="de-DE" sz="900" b="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200" b="0" dirty="0" err="1"/>
                        <a:t>Rt</a:t>
                      </a:r>
                      <a:r>
                        <a:rPr lang="de-DE" sz="1200" b="0" dirty="0"/>
                        <a:t> = 1,5</a:t>
                      </a:r>
                    </a:p>
                    <a:p>
                      <a:pPr algn="ctr"/>
                      <a:endParaRPr lang="de-DE" sz="900" b="0" dirty="0"/>
                    </a:p>
                    <a:p>
                      <a:pPr algn="ctr"/>
                      <a:r>
                        <a:rPr lang="de-DE" sz="900" b="0" dirty="0"/>
                        <a:t>Die </a:t>
                      </a:r>
                      <a:r>
                        <a:rPr lang="de-DE" sz="900" b="0" dirty="0" err="1"/>
                        <a:t>result</a:t>
                      </a:r>
                      <a:r>
                        <a:rPr lang="de-DE" sz="900" b="0" dirty="0"/>
                        <a:t> : </a:t>
                      </a:r>
                      <a:r>
                        <a:rPr lang="de-DE" sz="900" b="0" dirty="0" err="1"/>
                        <a:t>counts</a:t>
                      </a:r>
                      <a:r>
                        <a:rPr lang="de-DE" sz="900" b="0" dirty="0"/>
                        <a:t> </a:t>
                      </a:r>
                      <a:r>
                        <a:rPr lang="de-DE" sz="900" b="0" dirty="0" err="1"/>
                        <a:t>as</a:t>
                      </a:r>
                      <a:endParaRPr lang="de-DE" sz="900" b="0" dirty="0"/>
                    </a:p>
                    <a:p>
                      <a:pPr algn="ctr"/>
                      <a:endParaRPr lang="de-DE" sz="900" b="0" dirty="0"/>
                    </a:p>
                    <a:p>
                      <a:pPr algn="ctr"/>
                      <a:r>
                        <a:rPr lang="de-DE" sz="900" b="0" dirty="0"/>
                        <a:t>1 : 0</a:t>
                      </a:r>
                    </a:p>
                    <a:p>
                      <a:pPr algn="ctr"/>
                      <a:r>
                        <a:rPr lang="de-DE" sz="900" b="0" dirty="0"/>
                        <a:t>2 : 1</a:t>
                      </a:r>
                    </a:p>
                    <a:p>
                      <a:pPr algn="ctr"/>
                      <a:r>
                        <a:rPr lang="de-DE" sz="900" b="0" dirty="0"/>
                        <a:t>3 : 1</a:t>
                      </a:r>
                    </a:p>
                    <a:p>
                      <a:pPr algn="ctr"/>
                      <a:r>
                        <a:rPr lang="de-DE" sz="900" b="0" dirty="0"/>
                        <a:t>4 : 2</a:t>
                      </a:r>
                    </a:p>
                    <a:p>
                      <a:pPr algn="ctr"/>
                      <a:r>
                        <a:rPr lang="de-DE" sz="900" b="0" dirty="0"/>
                        <a:t>5 : 2</a:t>
                      </a:r>
                    </a:p>
                    <a:p>
                      <a:pPr algn="ctr"/>
                      <a:r>
                        <a:rPr lang="de-DE" sz="900" b="0" dirty="0"/>
                        <a:t>6 : 3</a:t>
                      </a:r>
                    </a:p>
                    <a:p>
                      <a:pPr algn="ctr"/>
                      <a:endParaRPr lang="de-DE" sz="9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200" b="0" dirty="0" err="1"/>
                        <a:t>Rt</a:t>
                      </a:r>
                      <a:r>
                        <a:rPr lang="de-DE" sz="1200" b="0" dirty="0"/>
                        <a:t> = 1,32</a:t>
                      </a:r>
                    </a:p>
                    <a:p>
                      <a:pPr algn="ctr"/>
                      <a:endParaRPr lang="de-DE" sz="900" b="0" dirty="0"/>
                    </a:p>
                    <a:p>
                      <a:pPr algn="ctr"/>
                      <a:r>
                        <a:rPr lang="de-DE" sz="900" b="0" dirty="0"/>
                        <a:t>Die </a:t>
                      </a:r>
                      <a:r>
                        <a:rPr lang="de-DE" sz="900" b="0" dirty="0" err="1"/>
                        <a:t>result</a:t>
                      </a:r>
                      <a:r>
                        <a:rPr lang="de-DE" sz="900" b="0" dirty="0"/>
                        <a:t> : </a:t>
                      </a:r>
                      <a:r>
                        <a:rPr lang="de-DE" sz="900" b="0" dirty="0" err="1"/>
                        <a:t>counts</a:t>
                      </a:r>
                      <a:r>
                        <a:rPr lang="de-DE" sz="900" b="0" dirty="0"/>
                        <a:t> </a:t>
                      </a:r>
                      <a:r>
                        <a:rPr lang="de-DE" sz="900" b="0" dirty="0" err="1"/>
                        <a:t>as</a:t>
                      </a:r>
                      <a:endParaRPr lang="de-DE" sz="900" b="0" dirty="0"/>
                    </a:p>
                    <a:p>
                      <a:pPr algn="ctr"/>
                      <a:endParaRPr lang="de-DE" sz="900" b="0" dirty="0"/>
                    </a:p>
                    <a:p>
                      <a:pPr algn="ctr"/>
                      <a:r>
                        <a:rPr lang="de-DE" sz="900" b="0" dirty="0"/>
                        <a:t>1 : 0</a:t>
                      </a:r>
                    </a:p>
                    <a:p>
                      <a:pPr algn="ctr"/>
                      <a:r>
                        <a:rPr lang="de-DE" sz="900" b="0" dirty="0"/>
                        <a:t>2 : 1</a:t>
                      </a:r>
                    </a:p>
                    <a:p>
                      <a:pPr algn="ctr"/>
                      <a:r>
                        <a:rPr lang="de-DE" sz="900" b="0" dirty="0"/>
                        <a:t>3 : 1</a:t>
                      </a:r>
                    </a:p>
                    <a:p>
                      <a:pPr algn="ctr"/>
                      <a:r>
                        <a:rPr lang="de-DE" sz="900" b="0" dirty="0"/>
                        <a:t>4 : 2</a:t>
                      </a:r>
                    </a:p>
                    <a:p>
                      <a:pPr algn="ctr"/>
                      <a:r>
                        <a:rPr lang="de-DE" sz="900" b="0" dirty="0"/>
                        <a:t>5 : 2</a:t>
                      </a:r>
                    </a:p>
                    <a:p>
                      <a:pPr algn="ctr"/>
                      <a:r>
                        <a:rPr lang="de-DE" sz="900" b="0" dirty="0"/>
                        <a:t>6 : 2</a:t>
                      </a:r>
                    </a:p>
                    <a:p>
                      <a:pPr algn="ctr"/>
                      <a:endParaRPr lang="de-DE" sz="900" b="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200" b="0" dirty="0" err="1"/>
                        <a:t>Rt</a:t>
                      </a:r>
                      <a:r>
                        <a:rPr lang="de-DE" sz="1200" b="0" dirty="0"/>
                        <a:t> = 1,17</a:t>
                      </a:r>
                    </a:p>
                    <a:p>
                      <a:pPr algn="ctr"/>
                      <a:endParaRPr lang="de-DE" sz="900" b="0" dirty="0"/>
                    </a:p>
                    <a:p>
                      <a:pPr algn="ctr"/>
                      <a:r>
                        <a:rPr lang="de-DE" sz="900" b="0" dirty="0"/>
                        <a:t>Die </a:t>
                      </a:r>
                      <a:r>
                        <a:rPr lang="de-DE" sz="900" b="0" dirty="0" err="1"/>
                        <a:t>result</a:t>
                      </a:r>
                      <a:r>
                        <a:rPr lang="de-DE" sz="900" b="0" dirty="0"/>
                        <a:t> : </a:t>
                      </a:r>
                      <a:r>
                        <a:rPr lang="de-DE" sz="900" b="0" dirty="0" err="1"/>
                        <a:t>counts</a:t>
                      </a:r>
                      <a:r>
                        <a:rPr lang="de-DE" sz="900" b="0" dirty="0"/>
                        <a:t> </a:t>
                      </a:r>
                      <a:r>
                        <a:rPr lang="de-DE" sz="900" b="0" dirty="0" err="1"/>
                        <a:t>as</a:t>
                      </a:r>
                      <a:endParaRPr lang="de-DE" sz="900" b="0" dirty="0"/>
                    </a:p>
                    <a:p>
                      <a:pPr algn="ctr"/>
                      <a:endParaRPr lang="de-DE" sz="900" b="0" dirty="0"/>
                    </a:p>
                    <a:p>
                      <a:pPr algn="ctr"/>
                      <a:r>
                        <a:rPr lang="de-DE" sz="900" b="0" dirty="0"/>
                        <a:t>1 : 0</a:t>
                      </a:r>
                    </a:p>
                    <a:p>
                      <a:pPr algn="ctr"/>
                      <a:r>
                        <a:rPr lang="de-DE" sz="900" b="0" dirty="0"/>
                        <a:t>2 : 1</a:t>
                      </a:r>
                    </a:p>
                    <a:p>
                      <a:pPr algn="ctr"/>
                      <a:r>
                        <a:rPr lang="de-DE" sz="900" b="0" dirty="0"/>
                        <a:t>3 : 1</a:t>
                      </a:r>
                    </a:p>
                    <a:p>
                      <a:pPr algn="ctr"/>
                      <a:r>
                        <a:rPr lang="de-DE" sz="900" b="0" dirty="0"/>
                        <a:t>4 : 1</a:t>
                      </a:r>
                    </a:p>
                    <a:p>
                      <a:pPr algn="ctr"/>
                      <a:r>
                        <a:rPr lang="de-DE" sz="900" b="0" dirty="0"/>
                        <a:t>5 : 2</a:t>
                      </a:r>
                    </a:p>
                    <a:p>
                      <a:pPr algn="ctr"/>
                      <a:r>
                        <a:rPr lang="de-DE" sz="900" b="0" dirty="0"/>
                        <a:t>6 : 2</a:t>
                      </a:r>
                    </a:p>
                    <a:p>
                      <a:pPr algn="ctr"/>
                      <a:endParaRPr lang="de-DE" sz="900" b="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24630442"/>
                  </a:ext>
                </a:extLst>
              </a:tr>
              <a:tr h="1387633">
                <a:tc>
                  <a:txBody>
                    <a:bodyPr/>
                    <a:lstStyle/>
                    <a:p>
                      <a:pPr algn="ctr"/>
                      <a:r>
                        <a:rPr lang="de-DE" sz="1200" b="0" dirty="0" err="1"/>
                        <a:t>Rt</a:t>
                      </a:r>
                      <a:r>
                        <a:rPr lang="de-DE" sz="1200" b="0" dirty="0"/>
                        <a:t> = 0,83</a:t>
                      </a:r>
                    </a:p>
                    <a:p>
                      <a:pPr algn="ctr"/>
                      <a:endParaRPr lang="de-DE" sz="900" b="0" dirty="0"/>
                    </a:p>
                    <a:p>
                      <a:pPr algn="ctr"/>
                      <a:r>
                        <a:rPr lang="de-DE" sz="900" b="0" dirty="0"/>
                        <a:t>Die </a:t>
                      </a:r>
                      <a:r>
                        <a:rPr lang="de-DE" sz="900" b="0" dirty="0" err="1"/>
                        <a:t>result</a:t>
                      </a:r>
                      <a:r>
                        <a:rPr lang="de-DE" sz="900" b="0" dirty="0"/>
                        <a:t> : </a:t>
                      </a:r>
                      <a:r>
                        <a:rPr lang="de-DE" sz="900" b="0" dirty="0" err="1"/>
                        <a:t>counts</a:t>
                      </a:r>
                      <a:r>
                        <a:rPr lang="de-DE" sz="900" b="0" dirty="0"/>
                        <a:t> </a:t>
                      </a:r>
                      <a:r>
                        <a:rPr lang="de-DE" sz="900" b="0" dirty="0" err="1"/>
                        <a:t>as</a:t>
                      </a:r>
                      <a:endParaRPr lang="de-DE" sz="900" b="0" dirty="0"/>
                    </a:p>
                    <a:p>
                      <a:pPr algn="ctr"/>
                      <a:endParaRPr lang="de-DE" sz="900" b="0" dirty="0"/>
                    </a:p>
                    <a:p>
                      <a:pPr algn="ctr"/>
                      <a:r>
                        <a:rPr lang="de-DE" sz="900" b="0" dirty="0"/>
                        <a:t>1 : 0</a:t>
                      </a:r>
                    </a:p>
                    <a:p>
                      <a:pPr algn="ctr"/>
                      <a:r>
                        <a:rPr lang="de-DE" sz="900" b="0" dirty="0"/>
                        <a:t>2 : 0</a:t>
                      </a:r>
                    </a:p>
                    <a:p>
                      <a:pPr algn="ctr"/>
                      <a:r>
                        <a:rPr lang="de-DE" sz="900" b="0" dirty="0"/>
                        <a:t>3 : 1</a:t>
                      </a:r>
                    </a:p>
                    <a:p>
                      <a:pPr algn="ctr"/>
                      <a:r>
                        <a:rPr lang="de-DE" sz="900" b="0" dirty="0"/>
                        <a:t>4 : 1</a:t>
                      </a:r>
                    </a:p>
                    <a:p>
                      <a:pPr algn="ctr"/>
                      <a:r>
                        <a:rPr lang="de-DE" sz="900" b="0" dirty="0"/>
                        <a:t>5 : 1</a:t>
                      </a:r>
                    </a:p>
                    <a:p>
                      <a:pPr algn="ctr"/>
                      <a:r>
                        <a:rPr lang="de-DE" sz="900" b="0" dirty="0"/>
                        <a:t>6 : 2</a:t>
                      </a:r>
                    </a:p>
                    <a:p>
                      <a:pPr algn="just"/>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200" b="0" dirty="0" err="1"/>
                        <a:t>Rt</a:t>
                      </a:r>
                      <a:r>
                        <a:rPr lang="de-DE" sz="1200" b="0" dirty="0"/>
                        <a:t> = 0,67</a:t>
                      </a:r>
                    </a:p>
                    <a:p>
                      <a:pPr algn="ctr"/>
                      <a:endParaRPr lang="de-DE" sz="900" b="0" dirty="0"/>
                    </a:p>
                    <a:p>
                      <a:pPr algn="ctr"/>
                      <a:r>
                        <a:rPr lang="de-DE" sz="900" b="0" dirty="0"/>
                        <a:t>Die </a:t>
                      </a:r>
                      <a:r>
                        <a:rPr lang="de-DE" sz="900" b="0" dirty="0" err="1"/>
                        <a:t>result</a:t>
                      </a:r>
                      <a:r>
                        <a:rPr lang="de-DE" sz="900" b="0" dirty="0"/>
                        <a:t> : </a:t>
                      </a:r>
                      <a:r>
                        <a:rPr lang="de-DE" sz="900" b="0" dirty="0" err="1"/>
                        <a:t>counts</a:t>
                      </a:r>
                      <a:r>
                        <a:rPr lang="de-DE" sz="900" b="0" dirty="0"/>
                        <a:t> </a:t>
                      </a:r>
                      <a:r>
                        <a:rPr lang="de-DE" sz="900" b="0" dirty="0" err="1"/>
                        <a:t>as</a:t>
                      </a:r>
                      <a:endParaRPr lang="de-DE" sz="900" b="0" dirty="0"/>
                    </a:p>
                    <a:p>
                      <a:pPr algn="ctr"/>
                      <a:endParaRPr lang="de-DE" sz="900" b="0" dirty="0"/>
                    </a:p>
                    <a:p>
                      <a:pPr algn="ctr"/>
                      <a:r>
                        <a:rPr lang="de-DE" sz="900" b="0" dirty="0"/>
                        <a:t>1 : 0</a:t>
                      </a:r>
                    </a:p>
                    <a:p>
                      <a:pPr algn="ctr"/>
                      <a:r>
                        <a:rPr lang="de-DE" sz="900" b="0" dirty="0"/>
                        <a:t>2 : 0</a:t>
                      </a:r>
                    </a:p>
                    <a:p>
                      <a:pPr algn="ctr"/>
                      <a:r>
                        <a:rPr lang="de-DE" sz="900" b="0" dirty="0"/>
                        <a:t>3 : 0</a:t>
                      </a:r>
                    </a:p>
                    <a:p>
                      <a:pPr algn="ctr"/>
                      <a:r>
                        <a:rPr lang="de-DE" sz="900" b="0" dirty="0"/>
                        <a:t>4 : 1</a:t>
                      </a:r>
                    </a:p>
                    <a:p>
                      <a:pPr algn="ctr"/>
                      <a:r>
                        <a:rPr lang="de-DE" sz="900" b="0" dirty="0"/>
                        <a:t>5 : 1</a:t>
                      </a:r>
                    </a:p>
                    <a:p>
                      <a:pPr algn="ctr"/>
                      <a:r>
                        <a:rPr lang="de-DE" sz="900" b="0" dirty="0"/>
                        <a:t>6 : 2</a:t>
                      </a:r>
                    </a:p>
                    <a:p>
                      <a:pPr algn="ctr"/>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6257910"/>
                  </a:ext>
                </a:extLst>
              </a:tr>
            </a:tbl>
          </a:graphicData>
        </a:graphic>
      </p:graphicFrame>
      <p:grpSp>
        <p:nvGrpSpPr>
          <p:cNvPr id="5" name="Gruppieren 4">
            <a:extLst>
              <a:ext uri="{FF2B5EF4-FFF2-40B4-BE49-F238E27FC236}">
                <a16:creationId xmlns:a16="http://schemas.microsoft.com/office/drawing/2014/main" id="{E8FCCAA4-3C9A-2542-83A0-2C5641CB859F}"/>
              </a:ext>
            </a:extLst>
          </p:cNvPr>
          <p:cNvGrpSpPr/>
          <p:nvPr/>
        </p:nvGrpSpPr>
        <p:grpSpPr>
          <a:xfrm>
            <a:off x="315139" y="1420001"/>
            <a:ext cx="6312237" cy="3431892"/>
            <a:chOff x="315139" y="187551"/>
            <a:chExt cx="6312237" cy="3431892"/>
          </a:xfrm>
        </p:grpSpPr>
        <p:grpSp>
          <p:nvGrpSpPr>
            <p:cNvPr id="8" name="Gruppieren 7">
              <a:extLst>
                <a:ext uri="{FF2B5EF4-FFF2-40B4-BE49-F238E27FC236}">
                  <a16:creationId xmlns:a16="http://schemas.microsoft.com/office/drawing/2014/main" id="{4ABBA3F7-F2E2-FE43-9AFA-D3EE1663D7DF}"/>
                </a:ext>
              </a:extLst>
            </p:cNvPr>
            <p:cNvGrpSpPr/>
            <p:nvPr/>
          </p:nvGrpSpPr>
          <p:grpSpPr>
            <a:xfrm>
              <a:off x="1812036" y="1804416"/>
              <a:ext cx="338328" cy="338328"/>
              <a:chOff x="1812036" y="1801368"/>
              <a:chExt cx="338328" cy="338328"/>
            </a:xfrm>
          </p:grpSpPr>
          <p:cxnSp>
            <p:nvCxnSpPr>
              <p:cNvPr id="6" name="Gerade Verbindung 5">
                <a:extLst>
                  <a:ext uri="{FF2B5EF4-FFF2-40B4-BE49-F238E27FC236}">
                    <a16:creationId xmlns:a16="http://schemas.microsoft.com/office/drawing/2014/main" id="{8239A435-0843-5145-B452-262E3E85F2D9}"/>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 name="Gerade Verbindung 6">
                <a:extLst>
                  <a:ext uri="{FF2B5EF4-FFF2-40B4-BE49-F238E27FC236}">
                    <a16:creationId xmlns:a16="http://schemas.microsoft.com/office/drawing/2014/main" id="{25BD8206-1C89-9E4D-A176-9844FC641059}"/>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9" name="Gruppieren 8">
              <a:extLst>
                <a:ext uri="{FF2B5EF4-FFF2-40B4-BE49-F238E27FC236}">
                  <a16:creationId xmlns:a16="http://schemas.microsoft.com/office/drawing/2014/main" id="{850D5AD7-AFC1-DA4A-88C6-8E7058CFF6BB}"/>
                </a:ext>
              </a:extLst>
            </p:cNvPr>
            <p:cNvGrpSpPr/>
            <p:nvPr/>
          </p:nvGrpSpPr>
          <p:grpSpPr>
            <a:xfrm>
              <a:off x="3308604" y="1804416"/>
              <a:ext cx="338328" cy="338328"/>
              <a:chOff x="1812036" y="1801368"/>
              <a:chExt cx="338328" cy="338328"/>
            </a:xfrm>
          </p:grpSpPr>
          <p:cxnSp>
            <p:nvCxnSpPr>
              <p:cNvPr id="10" name="Gerade Verbindung 9">
                <a:extLst>
                  <a:ext uri="{FF2B5EF4-FFF2-40B4-BE49-F238E27FC236}">
                    <a16:creationId xmlns:a16="http://schemas.microsoft.com/office/drawing/2014/main" id="{5C5E2D19-B18E-4647-81BD-93FF913B7574}"/>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 name="Gerade Verbindung 10">
                <a:extLst>
                  <a:ext uri="{FF2B5EF4-FFF2-40B4-BE49-F238E27FC236}">
                    <a16:creationId xmlns:a16="http://schemas.microsoft.com/office/drawing/2014/main" id="{F4227E65-1748-E24E-8F6C-3E6FA7AED317}"/>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7" name="Gruppieren 16">
              <a:extLst>
                <a:ext uri="{FF2B5EF4-FFF2-40B4-BE49-F238E27FC236}">
                  <a16:creationId xmlns:a16="http://schemas.microsoft.com/office/drawing/2014/main" id="{3EB7D289-DA7B-D540-A994-67C75C0BBC5C}"/>
                </a:ext>
              </a:extLst>
            </p:cNvPr>
            <p:cNvGrpSpPr/>
            <p:nvPr/>
          </p:nvGrpSpPr>
          <p:grpSpPr>
            <a:xfrm>
              <a:off x="1807464" y="3279550"/>
              <a:ext cx="338328" cy="338328"/>
              <a:chOff x="1812036" y="1801368"/>
              <a:chExt cx="338328" cy="338328"/>
            </a:xfrm>
          </p:grpSpPr>
          <p:cxnSp>
            <p:nvCxnSpPr>
              <p:cNvPr id="24" name="Gerade Verbindung 23">
                <a:extLst>
                  <a:ext uri="{FF2B5EF4-FFF2-40B4-BE49-F238E27FC236}">
                    <a16:creationId xmlns:a16="http://schemas.microsoft.com/office/drawing/2014/main" id="{77E8B0C9-BD9E-2E46-A6DC-BFAAC99DBB44}"/>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Gerade Verbindung 24">
                <a:extLst>
                  <a:ext uri="{FF2B5EF4-FFF2-40B4-BE49-F238E27FC236}">
                    <a16:creationId xmlns:a16="http://schemas.microsoft.com/office/drawing/2014/main" id="{3D9F7A68-EE5A-3A4A-A6DD-4D300ED219CE}"/>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8" name="Gruppieren 17">
              <a:extLst>
                <a:ext uri="{FF2B5EF4-FFF2-40B4-BE49-F238E27FC236}">
                  <a16:creationId xmlns:a16="http://schemas.microsoft.com/office/drawing/2014/main" id="{7EB24BD1-6EAE-474D-927E-F93AFA728C0C}"/>
                </a:ext>
              </a:extLst>
            </p:cNvPr>
            <p:cNvGrpSpPr/>
            <p:nvPr/>
          </p:nvGrpSpPr>
          <p:grpSpPr>
            <a:xfrm>
              <a:off x="3304032" y="3279550"/>
              <a:ext cx="338328" cy="338328"/>
              <a:chOff x="1812036" y="1801368"/>
              <a:chExt cx="338328" cy="338328"/>
            </a:xfrm>
          </p:grpSpPr>
          <p:cxnSp>
            <p:nvCxnSpPr>
              <p:cNvPr id="22" name="Gerade Verbindung 21">
                <a:extLst>
                  <a:ext uri="{FF2B5EF4-FFF2-40B4-BE49-F238E27FC236}">
                    <a16:creationId xmlns:a16="http://schemas.microsoft.com/office/drawing/2014/main" id="{1755D1CB-3BB3-BA45-9773-2428F271B9A6}"/>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3" name="Gerade Verbindung 22">
                <a:extLst>
                  <a:ext uri="{FF2B5EF4-FFF2-40B4-BE49-F238E27FC236}">
                    <a16:creationId xmlns:a16="http://schemas.microsoft.com/office/drawing/2014/main" id="{E6C4E017-E297-3341-914C-6BAB45D854E0}"/>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8" name="Gruppieren 67">
              <a:extLst>
                <a:ext uri="{FF2B5EF4-FFF2-40B4-BE49-F238E27FC236}">
                  <a16:creationId xmlns:a16="http://schemas.microsoft.com/office/drawing/2014/main" id="{D4DB24F8-CA3E-C54A-BF6C-AE2622FE295B}"/>
                </a:ext>
              </a:extLst>
            </p:cNvPr>
            <p:cNvGrpSpPr/>
            <p:nvPr/>
          </p:nvGrpSpPr>
          <p:grpSpPr>
            <a:xfrm>
              <a:off x="1807464" y="187551"/>
              <a:ext cx="338328" cy="338328"/>
              <a:chOff x="1812036" y="1801368"/>
              <a:chExt cx="338328" cy="338328"/>
            </a:xfrm>
          </p:grpSpPr>
          <p:cxnSp>
            <p:nvCxnSpPr>
              <p:cNvPr id="75" name="Gerade Verbindung 74">
                <a:extLst>
                  <a:ext uri="{FF2B5EF4-FFF2-40B4-BE49-F238E27FC236}">
                    <a16:creationId xmlns:a16="http://schemas.microsoft.com/office/drawing/2014/main" id="{625ABC7C-47D1-3B4E-9663-916B7DD72094}"/>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6" name="Gerade Verbindung 75">
                <a:extLst>
                  <a:ext uri="{FF2B5EF4-FFF2-40B4-BE49-F238E27FC236}">
                    <a16:creationId xmlns:a16="http://schemas.microsoft.com/office/drawing/2014/main" id="{487D8DB3-C8A9-2345-B740-7C0CCFF579DE}"/>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9" name="Gruppieren 68">
              <a:extLst>
                <a:ext uri="{FF2B5EF4-FFF2-40B4-BE49-F238E27FC236}">
                  <a16:creationId xmlns:a16="http://schemas.microsoft.com/office/drawing/2014/main" id="{2DCA49FA-77F4-EA4B-ACC3-6B4ABD9BA23B}"/>
                </a:ext>
              </a:extLst>
            </p:cNvPr>
            <p:cNvGrpSpPr/>
            <p:nvPr/>
          </p:nvGrpSpPr>
          <p:grpSpPr>
            <a:xfrm>
              <a:off x="3304032" y="187551"/>
              <a:ext cx="338328" cy="338328"/>
              <a:chOff x="1812036" y="1801368"/>
              <a:chExt cx="338328" cy="338328"/>
            </a:xfrm>
          </p:grpSpPr>
          <p:cxnSp>
            <p:nvCxnSpPr>
              <p:cNvPr id="73" name="Gerade Verbindung 72">
                <a:extLst>
                  <a:ext uri="{FF2B5EF4-FFF2-40B4-BE49-F238E27FC236}">
                    <a16:creationId xmlns:a16="http://schemas.microsoft.com/office/drawing/2014/main" id="{EB86351B-7C84-A54D-BCC3-B6D7856CC9CE}"/>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4" name="Gerade Verbindung 73">
                <a:extLst>
                  <a:ext uri="{FF2B5EF4-FFF2-40B4-BE49-F238E27FC236}">
                    <a16:creationId xmlns:a16="http://schemas.microsoft.com/office/drawing/2014/main" id="{708AFD25-F8DD-664A-9164-D9519CFE2F11}"/>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uppieren 11">
              <a:extLst>
                <a:ext uri="{FF2B5EF4-FFF2-40B4-BE49-F238E27FC236}">
                  <a16:creationId xmlns:a16="http://schemas.microsoft.com/office/drawing/2014/main" id="{6707FC65-7F04-5146-B384-AF7D1F5508D9}"/>
                </a:ext>
              </a:extLst>
            </p:cNvPr>
            <p:cNvGrpSpPr/>
            <p:nvPr/>
          </p:nvGrpSpPr>
          <p:grpSpPr>
            <a:xfrm>
              <a:off x="4796028" y="1804416"/>
              <a:ext cx="338328" cy="338328"/>
              <a:chOff x="1812036" y="1801368"/>
              <a:chExt cx="338328" cy="338328"/>
            </a:xfrm>
          </p:grpSpPr>
          <p:cxnSp>
            <p:nvCxnSpPr>
              <p:cNvPr id="13" name="Gerade Verbindung 12">
                <a:extLst>
                  <a:ext uri="{FF2B5EF4-FFF2-40B4-BE49-F238E27FC236}">
                    <a16:creationId xmlns:a16="http://schemas.microsoft.com/office/drawing/2014/main" id="{999B5972-BC9F-5A4A-B90E-BB4271B7BC72}"/>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 name="Gerade Verbindung 13">
                <a:extLst>
                  <a:ext uri="{FF2B5EF4-FFF2-40B4-BE49-F238E27FC236}">
                    <a16:creationId xmlns:a16="http://schemas.microsoft.com/office/drawing/2014/main" id="{A2228FF6-AACD-D544-9181-BE910062D24E}"/>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9" name="Gruppieren 18">
              <a:extLst>
                <a:ext uri="{FF2B5EF4-FFF2-40B4-BE49-F238E27FC236}">
                  <a16:creationId xmlns:a16="http://schemas.microsoft.com/office/drawing/2014/main" id="{DDEF809D-AE57-8B45-AC08-A3653F151358}"/>
                </a:ext>
              </a:extLst>
            </p:cNvPr>
            <p:cNvGrpSpPr/>
            <p:nvPr/>
          </p:nvGrpSpPr>
          <p:grpSpPr>
            <a:xfrm>
              <a:off x="4791456" y="3279550"/>
              <a:ext cx="338328" cy="338328"/>
              <a:chOff x="1812036" y="1801368"/>
              <a:chExt cx="338328" cy="338328"/>
            </a:xfrm>
          </p:grpSpPr>
          <p:cxnSp>
            <p:nvCxnSpPr>
              <p:cNvPr id="20" name="Gerade Verbindung 19">
                <a:extLst>
                  <a:ext uri="{FF2B5EF4-FFF2-40B4-BE49-F238E27FC236}">
                    <a16:creationId xmlns:a16="http://schemas.microsoft.com/office/drawing/2014/main" id="{E3D0A2E0-CFAE-1042-92BC-0E5B5E0E5CE4}"/>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Gerade Verbindung 20">
                <a:extLst>
                  <a:ext uri="{FF2B5EF4-FFF2-40B4-BE49-F238E27FC236}">
                    <a16:creationId xmlns:a16="http://schemas.microsoft.com/office/drawing/2014/main" id="{90AD6F2C-68D5-AF47-B0E0-9230D23450C0}"/>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70" name="Gruppieren 69">
              <a:extLst>
                <a:ext uri="{FF2B5EF4-FFF2-40B4-BE49-F238E27FC236}">
                  <a16:creationId xmlns:a16="http://schemas.microsoft.com/office/drawing/2014/main" id="{0B1CEE26-9B0E-244D-812D-105C948FFC70}"/>
                </a:ext>
              </a:extLst>
            </p:cNvPr>
            <p:cNvGrpSpPr/>
            <p:nvPr/>
          </p:nvGrpSpPr>
          <p:grpSpPr>
            <a:xfrm>
              <a:off x="4791456" y="187551"/>
              <a:ext cx="338328" cy="338328"/>
              <a:chOff x="1812036" y="1801368"/>
              <a:chExt cx="338328" cy="338328"/>
            </a:xfrm>
          </p:grpSpPr>
          <p:cxnSp>
            <p:nvCxnSpPr>
              <p:cNvPr id="71" name="Gerade Verbindung 70">
                <a:extLst>
                  <a:ext uri="{FF2B5EF4-FFF2-40B4-BE49-F238E27FC236}">
                    <a16:creationId xmlns:a16="http://schemas.microsoft.com/office/drawing/2014/main" id="{C3B57CC2-8997-AE46-9D68-E32F9F81705E}"/>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2" name="Gerade Verbindung 71">
                <a:extLst>
                  <a:ext uri="{FF2B5EF4-FFF2-40B4-BE49-F238E27FC236}">
                    <a16:creationId xmlns:a16="http://schemas.microsoft.com/office/drawing/2014/main" id="{2175843D-09B6-FF47-AA1F-BFF7CDBB0E4F}"/>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79" name="Gruppieren 78">
              <a:extLst>
                <a:ext uri="{FF2B5EF4-FFF2-40B4-BE49-F238E27FC236}">
                  <a16:creationId xmlns:a16="http://schemas.microsoft.com/office/drawing/2014/main" id="{E5C8CA91-90D0-B946-91C6-FC4834451155}"/>
                </a:ext>
              </a:extLst>
            </p:cNvPr>
            <p:cNvGrpSpPr/>
            <p:nvPr/>
          </p:nvGrpSpPr>
          <p:grpSpPr>
            <a:xfrm>
              <a:off x="6289048" y="1805981"/>
              <a:ext cx="338328" cy="338328"/>
              <a:chOff x="1812036" y="1801368"/>
              <a:chExt cx="338328" cy="338328"/>
            </a:xfrm>
          </p:grpSpPr>
          <p:cxnSp>
            <p:nvCxnSpPr>
              <p:cNvPr id="98" name="Gerade Verbindung 97">
                <a:extLst>
                  <a:ext uri="{FF2B5EF4-FFF2-40B4-BE49-F238E27FC236}">
                    <a16:creationId xmlns:a16="http://schemas.microsoft.com/office/drawing/2014/main" id="{20D9E435-4DCE-EE4E-8955-F630A0EC032D}"/>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9" name="Gerade Verbindung 98">
                <a:extLst>
                  <a:ext uri="{FF2B5EF4-FFF2-40B4-BE49-F238E27FC236}">
                    <a16:creationId xmlns:a16="http://schemas.microsoft.com/office/drawing/2014/main" id="{F1C89753-5022-1148-8328-1E5FEE55760D}"/>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80" name="Gruppieren 79">
              <a:extLst>
                <a:ext uri="{FF2B5EF4-FFF2-40B4-BE49-F238E27FC236}">
                  <a16:creationId xmlns:a16="http://schemas.microsoft.com/office/drawing/2014/main" id="{AC3CCCEE-7509-704A-9432-B64F825C7ED1}"/>
                </a:ext>
              </a:extLst>
            </p:cNvPr>
            <p:cNvGrpSpPr/>
            <p:nvPr/>
          </p:nvGrpSpPr>
          <p:grpSpPr>
            <a:xfrm>
              <a:off x="6284476" y="3281115"/>
              <a:ext cx="338328" cy="338328"/>
              <a:chOff x="1812036" y="1801368"/>
              <a:chExt cx="338328" cy="338328"/>
            </a:xfrm>
          </p:grpSpPr>
          <p:cxnSp>
            <p:nvCxnSpPr>
              <p:cNvPr id="96" name="Gerade Verbindung 95">
                <a:extLst>
                  <a:ext uri="{FF2B5EF4-FFF2-40B4-BE49-F238E27FC236}">
                    <a16:creationId xmlns:a16="http://schemas.microsoft.com/office/drawing/2014/main" id="{0055D42B-25B3-7943-B680-30455C2B390C}"/>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7" name="Gerade Verbindung 96">
                <a:extLst>
                  <a:ext uri="{FF2B5EF4-FFF2-40B4-BE49-F238E27FC236}">
                    <a16:creationId xmlns:a16="http://schemas.microsoft.com/office/drawing/2014/main" id="{F5A581C6-F45C-3B4B-8B7E-3188B6B00342}"/>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85" name="Gruppieren 84">
              <a:extLst>
                <a:ext uri="{FF2B5EF4-FFF2-40B4-BE49-F238E27FC236}">
                  <a16:creationId xmlns:a16="http://schemas.microsoft.com/office/drawing/2014/main" id="{26439D25-0A4A-844F-B1BA-57374711A451}"/>
                </a:ext>
              </a:extLst>
            </p:cNvPr>
            <p:cNvGrpSpPr/>
            <p:nvPr/>
          </p:nvGrpSpPr>
          <p:grpSpPr>
            <a:xfrm>
              <a:off x="6284476" y="189116"/>
              <a:ext cx="338328" cy="338328"/>
              <a:chOff x="1812036" y="1801368"/>
              <a:chExt cx="338328" cy="338328"/>
            </a:xfrm>
          </p:grpSpPr>
          <p:cxnSp>
            <p:nvCxnSpPr>
              <p:cNvPr id="86" name="Gerade Verbindung 85">
                <a:extLst>
                  <a:ext uri="{FF2B5EF4-FFF2-40B4-BE49-F238E27FC236}">
                    <a16:creationId xmlns:a16="http://schemas.microsoft.com/office/drawing/2014/main" id="{ECDB85DA-6803-A64C-A70B-5CB108F67CFC}"/>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7" name="Gerade Verbindung 86">
                <a:extLst>
                  <a:ext uri="{FF2B5EF4-FFF2-40B4-BE49-F238E27FC236}">
                    <a16:creationId xmlns:a16="http://schemas.microsoft.com/office/drawing/2014/main" id="{7D38D22C-D3FD-2543-9903-3A98436413FD}"/>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01" name="Gruppieren 100">
              <a:extLst>
                <a:ext uri="{FF2B5EF4-FFF2-40B4-BE49-F238E27FC236}">
                  <a16:creationId xmlns:a16="http://schemas.microsoft.com/office/drawing/2014/main" id="{9EE4535B-FCFE-8E42-9603-75DDC60B30FB}"/>
                </a:ext>
              </a:extLst>
            </p:cNvPr>
            <p:cNvGrpSpPr/>
            <p:nvPr/>
          </p:nvGrpSpPr>
          <p:grpSpPr>
            <a:xfrm>
              <a:off x="319711" y="1805981"/>
              <a:ext cx="338328" cy="338328"/>
              <a:chOff x="1812036" y="1801368"/>
              <a:chExt cx="338328" cy="338328"/>
            </a:xfrm>
          </p:grpSpPr>
          <p:cxnSp>
            <p:nvCxnSpPr>
              <p:cNvPr id="120" name="Gerade Verbindung 119">
                <a:extLst>
                  <a:ext uri="{FF2B5EF4-FFF2-40B4-BE49-F238E27FC236}">
                    <a16:creationId xmlns:a16="http://schemas.microsoft.com/office/drawing/2014/main" id="{99FD37B1-EAE3-AF4A-9384-6B78D3ABE855}"/>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1" name="Gerade Verbindung 120">
                <a:extLst>
                  <a:ext uri="{FF2B5EF4-FFF2-40B4-BE49-F238E27FC236}">
                    <a16:creationId xmlns:a16="http://schemas.microsoft.com/office/drawing/2014/main" id="{20E65303-12D6-4B46-944D-EF7BFFC62733}"/>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02" name="Gruppieren 101">
              <a:extLst>
                <a:ext uri="{FF2B5EF4-FFF2-40B4-BE49-F238E27FC236}">
                  <a16:creationId xmlns:a16="http://schemas.microsoft.com/office/drawing/2014/main" id="{F970EC6B-1594-5344-94B9-1EBD1648E91E}"/>
                </a:ext>
              </a:extLst>
            </p:cNvPr>
            <p:cNvGrpSpPr/>
            <p:nvPr/>
          </p:nvGrpSpPr>
          <p:grpSpPr>
            <a:xfrm>
              <a:off x="315139" y="3281115"/>
              <a:ext cx="338328" cy="338328"/>
              <a:chOff x="1812036" y="1801368"/>
              <a:chExt cx="338328" cy="338328"/>
            </a:xfrm>
          </p:grpSpPr>
          <p:cxnSp>
            <p:nvCxnSpPr>
              <p:cNvPr id="118" name="Gerade Verbindung 117">
                <a:extLst>
                  <a:ext uri="{FF2B5EF4-FFF2-40B4-BE49-F238E27FC236}">
                    <a16:creationId xmlns:a16="http://schemas.microsoft.com/office/drawing/2014/main" id="{871F0F31-FA12-A144-95AD-8A8DCF0661C6}"/>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9" name="Gerade Verbindung 118">
                <a:extLst>
                  <a:ext uri="{FF2B5EF4-FFF2-40B4-BE49-F238E27FC236}">
                    <a16:creationId xmlns:a16="http://schemas.microsoft.com/office/drawing/2014/main" id="{57ECCEC4-BAE0-8942-BE2D-6D8C4A4A8EAC}"/>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07" name="Gruppieren 106">
              <a:extLst>
                <a:ext uri="{FF2B5EF4-FFF2-40B4-BE49-F238E27FC236}">
                  <a16:creationId xmlns:a16="http://schemas.microsoft.com/office/drawing/2014/main" id="{0E418CD9-4182-3C43-B713-36215D5C01E7}"/>
                </a:ext>
              </a:extLst>
            </p:cNvPr>
            <p:cNvGrpSpPr/>
            <p:nvPr/>
          </p:nvGrpSpPr>
          <p:grpSpPr>
            <a:xfrm>
              <a:off x="315139" y="189116"/>
              <a:ext cx="338328" cy="338328"/>
              <a:chOff x="1812036" y="1801368"/>
              <a:chExt cx="338328" cy="338328"/>
            </a:xfrm>
          </p:grpSpPr>
          <p:cxnSp>
            <p:nvCxnSpPr>
              <p:cNvPr id="108" name="Gerade Verbindung 107">
                <a:extLst>
                  <a:ext uri="{FF2B5EF4-FFF2-40B4-BE49-F238E27FC236}">
                    <a16:creationId xmlns:a16="http://schemas.microsoft.com/office/drawing/2014/main" id="{DD99C760-628D-5D47-9B24-3EFA3CFF33B8}"/>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9" name="Gerade Verbindung 108">
                <a:extLst>
                  <a:ext uri="{FF2B5EF4-FFF2-40B4-BE49-F238E27FC236}">
                    <a16:creationId xmlns:a16="http://schemas.microsoft.com/office/drawing/2014/main" id="{1BFE592F-A6E8-334B-A6F4-29E6F5F93A30}"/>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sp>
        <p:nvSpPr>
          <p:cNvPr id="15" name="Textfeld 14">
            <a:extLst>
              <a:ext uri="{FF2B5EF4-FFF2-40B4-BE49-F238E27FC236}">
                <a16:creationId xmlns:a16="http://schemas.microsoft.com/office/drawing/2014/main" id="{661736CF-2260-D440-BA74-6F273B4E73F6}"/>
              </a:ext>
            </a:extLst>
          </p:cNvPr>
          <p:cNvSpPr txBox="1"/>
          <p:nvPr/>
        </p:nvSpPr>
        <p:spPr>
          <a:xfrm>
            <a:off x="954157" y="302150"/>
            <a:ext cx="5128591" cy="646331"/>
          </a:xfrm>
          <a:prstGeom prst="rect">
            <a:avLst/>
          </a:prstGeom>
          <a:noFill/>
        </p:spPr>
        <p:txBody>
          <a:bodyPr wrap="square" rtlCol="0">
            <a:spAutoFit/>
          </a:bodyPr>
          <a:lstStyle/>
          <a:p>
            <a:r>
              <a:rPr lang="de-DE" dirty="0" err="1"/>
              <a:t>You</a:t>
            </a:r>
            <a:r>
              <a:rPr lang="de-DE" dirty="0"/>
              <a:t> </a:t>
            </a:r>
            <a:r>
              <a:rPr lang="de-DE" dirty="0" err="1"/>
              <a:t>can</a:t>
            </a:r>
            <a:r>
              <a:rPr lang="de-DE" dirty="0"/>
              <a:t> </a:t>
            </a:r>
            <a:r>
              <a:rPr lang="de-DE" dirty="0" err="1"/>
              <a:t>play</a:t>
            </a:r>
            <a:r>
              <a:rPr lang="de-DE" dirty="0"/>
              <a:t> </a:t>
            </a:r>
            <a:r>
              <a:rPr lang="de-DE" dirty="0" err="1"/>
              <a:t>with</a:t>
            </a:r>
            <a:r>
              <a:rPr lang="de-DE" dirty="0"/>
              <a:t> </a:t>
            </a:r>
            <a:r>
              <a:rPr lang="de-DE" dirty="0" err="1"/>
              <a:t>varying</a:t>
            </a:r>
            <a:r>
              <a:rPr lang="de-DE" dirty="0"/>
              <a:t> </a:t>
            </a:r>
            <a:r>
              <a:rPr lang="de-DE" dirty="0" err="1"/>
              <a:t>Rt</a:t>
            </a:r>
            <a:r>
              <a:rPr lang="de-DE" dirty="0"/>
              <a:t>. </a:t>
            </a:r>
            <a:r>
              <a:rPr lang="de-DE" dirty="0" err="1"/>
              <a:t>Make</a:t>
            </a:r>
            <a:r>
              <a:rPr lang="de-DE" dirty="0"/>
              <a:t> </a:t>
            </a:r>
            <a:r>
              <a:rPr lang="de-DE" dirty="0" err="1"/>
              <a:t>sure</a:t>
            </a:r>
            <a:r>
              <a:rPr lang="de-DE" dirty="0"/>
              <a:t> </a:t>
            </a:r>
            <a:r>
              <a:rPr lang="de-DE" dirty="0" err="1"/>
              <a:t>to</a:t>
            </a:r>
            <a:r>
              <a:rPr lang="de-DE" dirty="0"/>
              <a:t> </a:t>
            </a:r>
            <a:r>
              <a:rPr lang="de-DE" dirty="0" err="1"/>
              <a:t>include</a:t>
            </a:r>
            <a:r>
              <a:rPr lang="de-DE" dirty="0"/>
              <a:t> „</a:t>
            </a:r>
            <a:r>
              <a:rPr lang="de-DE" dirty="0" err="1"/>
              <a:t>zero</a:t>
            </a:r>
            <a:r>
              <a:rPr lang="de-DE" dirty="0"/>
              <a:t> </a:t>
            </a:r>
            <a:r>
              <a:rPr lang="de-DE" dirty="0" err="1"/>
              <a:t>new</a:t>
            </a:r>
            <a:r>
              <a:rPr lang="de-DE" dirty="0"/>
              <a:t> </a:t>
            </a:r>
            <a:r>
              <a:rPr lang="de-DE" dirty="0" err="1"/>
              <a:t>infected</a:t>
            </a:r>
            <a:r>
              <a:rPr lang="de-DE" dirty="0"/>
              <a:t> </a:t>
            </a:r>
            <a:r>
              <a:rPr lang="de-DE" dirty="0" err="1"/>
              <a:t>cases</a:t>
            </a:r>
            <a:r>
              <a:rPr lang="de-DE" dirty="0"/>
              <a:t>“ in </a:t>
            </a:r>
            <a:r>
              <a:rPr lang="de-DE" dirty="0" err="1"/>
              <a:t>your</a:t>
            </a:r>
            <a:r>
              <a:rPr lang="de-DE" dirty="0"/>
              <a:t> </a:t>
            </a:r>
            <a:r>
              <a:rPr lang="de-DE" dirty="0" err="1"/>
              <a:t>tables</a:t>
            </a:r>
            <a:r>
              <a:rPr lang="de-DE" dirty="0"/>
              <a:t>.</a:t>
            </a:r>
          </a:p>
        </p:txBody>
      </p:sp>
    </p:spTree>
    <p:extLst>
      <p:ext uri="{BB962C8B-B14F-4D97-AF65-F5344CB8AC3E}">
        <p14:creationId xmlns:p14="http://schemas.microsoft.com/office/powerpoint/2010/main" val="22833058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Abgerundetes Rechteck 122">
            <a:extLst>
              <a:ext uri="{FF2B5EF4-FFF2-40B4-BE49-F238E27FC236}">
                <a16:creationId xmlns:a16="http://schemas.microsoft.com/office/drawing/2014/main" id="{ECF19A5C-0E36-BE4A-8E0C-544B3010862F}"/>
              </a:ext>
            </a:extLst>
          </p:cNvPr>
          <p:cNvSpPr/>
          <p:nvPr/>
        </p:nvSpPr>
        <p:spPr>
          <a:xfrm>
            <a:off x="4094510" y="7508473"/>
            <a:ext cx="749508" cy="74950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4" name="Textfeld 123">
            <a:extLst>
              <a:ext uri="{FF2B5EF4-FFF2-40B4-BE49-F238E27FC236}">
                <a16:creationId xmlns:a16="http://schemas.microsoft.com/office/drawing/2014/main" id="{FD8D5079-081E-1247-8C1F-87F4C6E4CC73}"/>
              </a:ext>
            </a:extLst>
          </p:cNvPr>
          <p:cNvSpPr txBox="1"/>
          <p:nvPr/>
        </p:nvSpPr>
        <p:spPr>
          <a:xfrm>
            <a:off x="4421384" y="7928199"/>
            <a:ext cx="482604" cy="369332"/>
          </a:xfrm>
          <a:prstGeom prst="rect">
            <a:avLst/>
          </a:prstGeom>
          <a:noFill/>
        </p:spPr>
        <p:txBody>
          <a:bodyPr wrap="square" rtlCol="0">
            <a:spAutoFit/>
          </a:bodyPr>
          <a:lstStyle/>
          <a:p>
            <a:r>
              <a:rPr lang="de-DE" dirty="0">
                <a:solidFill>
                  <a:srgbClr val="FF0000"/>
                </a:solidFill>
              </a:rPr>
              <a:t>I6</a:t>
            </a:r>
          </a:p>
        </p:txBody>
      </p:sp>
      <p:sp>
        <p:nvSpPr>
          <p:cNvPr id="126" name="Abgerundetes Rechteck 125">
            <a:extLst>
              <a:ext uri="{FF2B5EF4-FFF2-40B4-BE49-F238E27FC236}">
                <a16:creationId xmlns:a16="http://schemas.microsoft.com/office/drawing/2014/main" id="{AB80C987-A3AA-4D49-BCA2-C09BB43ACA2A}"/>
              </a:ext>
            </a:extLst>
          </p:cNvPr>
          <p:cNvSpPr/>
          <p:nvPr/>
        </p:nvSpPr>
        <p:spPr>
          <a:xfrm>
            <a:off x="4094510" y="6221537"/>
            <a:ext cx="749508" cy="74950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7" name="Textfeld 126">
            <a:extLst>
              <a:ext uri="{FF2B5EF4-FFF2-40B4-BE49-F238E27FC236}">
                <a16:creationId xmlns:a16="http://schemas.microsoft.com/office/drawing/2014/main" id="{1C37893F-2452-0E42-8446-7CF60BDCF654}"/>
              </a:ext>
            </a:extLst>
          </p:cNvPr>
          <p:cNvSpPr txBox="1"/>
          <p:nvPr/>
        </p:nvSpPr>
        <p:spPr>
          <a:xfrm>
            <a:off x="4421384" y="6641263"/>
            <a:ext cx="482604" cy="369332"/>
          </a:xfrm>
          <a:prstGeom prst="rect">
            <a:avLst/>
          </a:prstGeom>
          <a:noFill/>
        </p:spPr>
        <p:txBody>
          <a:bodyPr wrap="square" rtlCol="0">
            <a:spAutoFit/>
          </a:bodyPr>
          <a:lstStyle/>
          <a:p>
            <a:r>
              <a:rPr lang="de-DE" dirty="0">
                <a:solidFill>
                  <a:srgbClr val="FF0000"/>
                </a:solidFill>
              </a:rPr>
              <a:t>I5</a:t>
            </a:r>
          </a:p>
        </p:txBody>
      </p:sp>
      <p:sp>
        <p:nvSpPr>
          <p:cNvPr id="129" name="Abgerundetes Rechteck 128">
            <a:extLst>
              <a:ext uri="{FF2B5EF4-FFF2-40B4-BE49-F238E27FC236}">
                <a16:creationId xmlns:a16="http://schemas.microsoft.com/office/drawing/2014/main" id="{81E83866-8E98-6A43-8BE1-8FFD986D08B1}"/>
              </a:ext>
            </a:extLst>
          </p:cNvPr>
          <p:cNvSpPr/>
          <p:nvPr/>
        </p:nvSpPr>
        <p:spPr>
          <a:xfrm>
            <a:off x="4094510" y="4940023"/>
            <a:ext cx="749508" cy="74950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0" name="Textfeld 129">
            <a:extLst>
              <a:ext uri="{FF2B5EF4-FFF2-40B4-BE49-F238E27FC236}">
                <a16:creationId xmlns:a16="http://schemas.microsoft.com/office/drawing/2014/main" id="{7486B626-86AA-7845-A254-E1F23381C9A7}"/>
              </a:ext>
            </a:extLst>
          </p:cNvPr>
          <p:cNvSpPr txBox="1"/>
          <p:nvPr/>
        </p:nvSpPr>
        <p:spPr>
          <a:xfrm>
            <a:off x="4421384" y="5359749"/>
            <a:ext cx="482604" cy="369332"/>
          </a:xfrm>
          <a:prstGeom prst="rect">
            <a:avLst/>
          </a:prstGeom>
          <a:noFill/>
        </p:spPr>
        <p:txBody>
          <a:bodyPr wrap="square" rtlCol="0">
            <a:spAutoFit/>
          </a:bodyPr>
          <a:lstStyle/>
          <a:p>
            <a:r>
              <a:rPr lang="de-DE" dirty="0">
                <a:solidFill>
                  <a:srgbClr val="FF0000"/>
                </a:solidFill>
              </a:rPr>
              <a:t>I4</a:t>
            </a:r>
          </a:p>
        </p:txBody>
      </p:sp>
      <p:sp>
        <p:nvSpPr>
          <p:cNvPr id="132" name="Abgerundetes Rechteck 131">
            <a:extLst>
              <a:ext uri="{FF2B5EF4-FFF2-40B4-BE49-F238E27FC236}">
                <a16:creationId xmlns:a16="http://schemas.microsoft.com/office/drawing/2014/main" id="{C6993653-5A8D-284D-AE34-72CF26DC730D}"/>
              </a:ext>
            </a:extLst>
          </p:cNvPr>
          <p:cNvSpPr/>
          <p:nvPr/>
        </p:nvSpPr>
        <p:spPr>
          <a:xfrm>
            <a:off x="4094520" y="3647667"/>
            <a:ext cx="749508" cy="74950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3" name="Textfeld 132">
            <a:extLst>
              <a:ext uri="{FF2B5EF4-FFF2-40B4-BE49-F238E27FC236}">
                <a16:creationId xmlns:a16="http://schemas.microsoft.com/office/drawing/2014/main" id="{3A159A4E-6BA5-5944-8199-D5047EEA9CFF}"/>
              </a:ext>
            </a:extLst>
          </p:cNvPr>
          <p:cNvSpPr txBox="1"/>
          <p:nvPr/>
        </p:nvSpPr>
        <p:spPr>
          <a:xfrm>
            <a:off x="4421394" y="4067393"/>
            <a:ext cx="482604" cy="369332"/>
          </a:xfrm>
          <a:prstGeom prst="rect">
            <a:avLst/>
          </a:prstGeom>
          <a:noFill/>
        </p:spPr>
        <p:txBody>
          <a:bodyPr wrap="square" rtlCol="0">
            <a:spAutoFit/>
          </a:bodyPr>
          <a:lstStyle/>
          <a:p>
            <a:r>
              <a:rPr lang="de-DE" dirty="0">
                <a:solidFill>
                  <a:srgbClr val="FF0000"/>
                </a:solidFill>
              </a:rPr>
              <a:t>I3</a:t>
            </a:r>
          </a:p>
        </p:txBody>
      </p:sp>
      <p:sp>
        <p:nvSpPr>
          <p:cNvPr id="135" name="Abgerundetes Rechteck 134">
            <a:extLst>
              <a:ext uri="{FF2B5EF4-FFF2-40B4-BE49-F238E27FC236}">
                <a16:creationId xmlns:a16="http://schemas.microsoft.com/office/drawing/2014/main" id="{AC64B85A-9162-844A-BFA8-E8653A6E055C}"/>
              </a:ext>
            </a:extLst>
          </p:cNvPr>
          <p:cNvSpPr/>
          <p:nvPr/>
        </p:nvSpPr>
        <p:spPr>
          <a:xfrm>
            <a:off x="4094506" y="8795409"/>
            <a:ext cx="749508" cy="74950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6" name="Textfeld 135">
            <a:extLst>
              <a:ext uri="{FF2B5EF4-FFF2-40B4-BE49-F238E27FC236}">
                <a16:creationId xmlns:a16="http://schemas.microsoft.com/office/drawing/2014/main" id="{E4E74B29-F192-2F45-A02B-106F63210A71}"/>
              </a:ext>
            </a:extLst>
          </p:cNvPr>
          <p:cNvSpPr txBox="1"/>
          <p:nvPr/>
        </p:nvSpPr>
        <p:spPr>
          <a:xfrm>
            <a:off x="4421380" y="9215135"/>
            <a:ext cx="482604" cy="369332"/>
          </a:xfrm>
          <a:prstGeom prst="rect">
            <a:avLst/>
          </a:prstGeom>
          <a:noFill/>
        </p:spPr>
        <p:txBody>
          <a:bodyPr wrap="square" rtlCol="0">
            <a:spAutoFit/>
          </a:bodyPr>
          <a:lstStyle/>
          <a:p>
            <a:r>
              <a:rPr lang="de-DE" dirty="0">
                <a:solidFill>
                  <a:srgbClr val="FF0000"/>
                </a:solidFill>
              </a:rPr>
              <a:t>I7</a:t>
            </a:r>
          </a:p>
        </p:txBody>
      </p:sp>
      <p:cxnSp>
        <p:nvCxnSpPr>
          <p:cNvPr id="137" name="Gerade Verbindung mit Pfeil 136">
            <a:extLst>
              <a:ext uri="{FF2B5EF4-FFF2-40B4-BE49-F238E27FC236}">
                <a16:creationId xmlns:a16="http://schemas.microsoft.com/office/drawing/2014/main" id="{BF85AD7B-B628-7644-A604-D25A42A71720}"/>
              </a:ext>
            </a:extLst>
          </p:cNvPr>
          <p:cNvCxnSpPr/>
          <p:nvPr/>
        </p:nvCxnSpPr>
        <p:spPr>
          <a:xfrm>
            <a:off x="4484248" y="4439244"/>
            <a:ext cx="14" cy="49788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8" name="Gewinkelte Verbindung 137">
            <a:extLst>
              <a:ext uri="{FF2B5EF4-FFF2-40B4-BE49-F238E27FC236}">
                <a16:creationId xmlns:a16="http://schemas.microsoft.com/office/drawing/2014/main" id="{EA511215-A246-464C-BBEA-E2826021EB48}"/>
              </a:ext>
            </a:extLst>
          </p:cNvPr>
          <p:cNvCxnSpPr>
            <a:cxnSpLocks/>
          </p:cNvCxnSpPr>
          <p:nvPr/>
        </p:nvCxnSpPr>
        <p:spPr>
          <a:xfrm rot="16200000" flipH="1">
            <a:off x="3478945" y="3931807"/>
            <a:ext cx="537430" cy="1473203"/>
          </a:xfrm>
          <a:prstGeom prst="bentConnector3">
            <a:avLst>
              <a:gd name="adj1" fmla="val 50000"/>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9" name="Textfeld 138">
            <a:extLst>
              <a:ext uri="{FF2B5EF4-FFF2-40B4-BE49-F238E27FC236}">
                <a16:creationId xmlns:a16="http://schemas.microsoft.com/office/drawing/2014/main" id="{4FF4A633-ADD2-7140-A7FD-C3C77864A2C5}"/>
              </a:ext>
            </a:extLst>
          </p:cNvPr>
          <p:cNvSpPr txBox="1"/>
          <p:nvPr/>
        </p:nvSpPr>
        <p:spPr>
          <a:xfrm>
            <a:off x="3441719" y="4409824"/>
            <a:ext cx="994649" cy="307777"/>
          </a:xfrm>
          <a:prstGeom prst="rect">
            <a:avLst/>
          </a:prstGeom>
          <a:noFill/>
        </p:spPr>
        <p:txBody>
          <a:bodyPr wrap="square" rtlCol="0">
            <a:spAutoFit/>
          </a:bodyPr>
          <a:lstStyle/>
          <a:p>
            <a:r>
              <a:rPr lang="de-DE" sz="1400" dirty="0">
                <a:solidFill>
                  <a:srgbClr val="FF0000"/>
                </a:solidFill>
              </a:rPr>
              <a:t>25% (:4)</a:t>
            </a:r>
          </a:p>
        </p:txBody>
      </p:sp>
      <p:cxnSp>
        <p:nvCxnSpPr>
          <p:cNvPr id="140" name="Gerade Verbindung mit Pfeil 139">
            <a:extLst>
              <a:ext uri="{FF2B5EF4-FFF2-40B4-BE49-F238E27FC236}">
                <a16:creationId xmlns:a16="http://schemas.microsoft.com/office/drawing/2014/main" id="{652FE19E-B2AB-D94A-B4DA-7404E6E88A7B}"/>
              </a:ext>
            </a:extLst>
          </p:cNvPr>
          <p:cNvCxnSpPr/>
          <p:nvPr/>
        </p:nvCxnSpPr>
        <p:spPr>
          <a:xfrm>
            <a:off x="4484247" y="5721653"/>
            <a:ext cx="14" cy="49788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Gewinkelte Verbindung 140">
            <a:extLst>
              <a:ext uri="{FF2B5EF4-FFF2-40B4-BE49-F238E27FC236}">
                <a16:creationId xmlns:a16="http://schemas.microsoft.com/office/drawing/2014/main" id="{0667BC74-740D-354E-A1BC-47FAE648EDD9}"/>
              </a:ext>
            </a:extLst>
          </p:cNvPr>
          <p:cNvCxnSpPr>
            <a:cxnSpLocks/>
          </p:cNvCxnSpPr>
          <p:nvPr/>
        </p:nvCxnSpPr>
        <p:spPr>
          <a:xfrm rot="16200000" flipH="1">
            <a:off x="3478944" y="5214216"/>
            <a:ext cx="537430" cy="1473203"/>
          </a:xfrm>
          <a:prstGeom prst="bentConnector3">
            <a:avLst>
              <a:gd name="adj1" fmla="val 50000"/>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2" name="Textfeld 141">
            <a:extLst>
              <a:ext uri="{FF2B5EF4-FFF2-40B4-BE49-F238E27FC236}">
                <a16:creationId xmlns:a16="http://schemas.microsoft.com/office/drawing/2014/main" id="{6E698542-365D-1D4F-AA57-898D70032A26}"/>
              </a:ext>
            </a:extLst>
          </p:cNvPr>
          <p:cNvSpPr txBox="1"/>
          <p:nvPr/>
        </p:nvSpPr>
        <p:spPr>
          <a:xfrm>
            <a:off x="3441718" y="5692233"/>
            <a:ext cx="994649" cy="307777"/>
          </a:xfrm>
          <a:prstGeom prst="rect">
            <a:avLst/>
          </a:prstGeom>
          <a:noFill/>
        </p:spPr>
        <p:txBody>
          <a:bodyPr wrap="square" rtlCol="0">
            <a:spAutoFit/>
          </a:bodyPr>
          <a:lstStyle/>
          <a:p>
            <a:r>
              <a:rPr lang="de-DE" sz="1400" dirty="0">
                <a:solidFill>
                  <a:srgbClr val="FF0000"/>
                </a:solidFill>
              </a:rPr>
              <a:t>25% (:4)</a:t>
            </a:r>
          </a:p>
        </p:txBody>
      </p:sp>
      <p:cxnSp>
        <p:nvCxnSpPr>
          <p:cNvPr id="143" name="Gerade Verbindung mit Pfeil 142">
            <a:extLst>
              <a:ext uri="{FF2B5EF4-FFF2-40B4-BE49-F238E27FC236}">
                <a16:creationId xmlns:a16="http://schemas.microsoft.com/office/drawing/2014/main" id="{704017AF-8568-474F-815A-E77B45AC4D18}"/>
              </a:ext>
            </a:extLst>
          </p:cNvPr>
          <p:cNvCxnSpPr/>
          <p:nvPr/>
        </p:nvCxnSpPr>
        <p:spPr>
          <a:xfrm>
            <a:off x="4484234" y="7010204"/>
            <a:ext cx="14" cy="49788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4" name="Gewinkelte Verbindung 143">
            <a:extLst>
              <a:ext uri="{FF2B5EF4-FFF2-40B4-BE49-F238E27FC236}">
                <a16:creationId xmlns:a16="http://schemas.microsoft.com/office/drawing/2014/main" id="{81A31913-3500-B341-9DB5-163E9C07D073}"/>
              </a:ext>
            </a:extLst>
          </p:cNvPr>
          <p:cNvCxnSpPr>
            <a:cxnSpLocks/>
          </p:cNvCxnSpPr>
          <p:nvPr/>
        </p:nvCxnSpPr>
        <p:spPr>
          <a:xfrm rot="16200000" flipH="1">
            <a:off x="3478931" y="6502767"/>
            <a:ext cx="537430" cy="1473203"/>
          </a:xfrm>
          <a:prstGeom prst="bentConnector3">
            <a:avLst>
              <a:gd name="adj1" fmla="val 50000"/>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5" name="Textfeld 144">
            <a:extLst>
              <a:ext uri="{FF2B5EF4-FFF2-40B4-BE49-F238E27FC236}">
                <a16:creationId xmlns:a16="http://schemas.microsoft.com/office/drawing/2014/main" id="{63A1A7DB-5996-5C4D-82CE-67180B3FBEF3}"/>
              </a:ext>
            </a:extLst>
          </p:cNvPr>
          <p:cNvSpPr txBox="1"/>
          <p:nvPr/>
        </p:nvSpPr>
        <p:spPr>
          <a:xfrm>
            <a:off x="3441705" y="6980784"/>
            <a:ext cx="994649" cy="307777"/>
          </a:xfrm>
          <a:prstGeom prst="rect">
            <a:avLst/>
          </a:prstGeom>
          <a:noFill/>
        </p:spPr>
        <p:txBody>
          <a:bodyPr wrap="square" rtlCol="0">
            <a:spAutoFit/>
          </a:bodyPr>
          <a:lstStyle/>
          <a:p>
            <a:r>
              <a:rPr lang="de-DE" sz="1400" dirty="0">
                <a:solidFill>
                  <a:srgbClr val="FF0000"/>
                </a:solidFill>
              </a:rPr>
              <a:t>25% (:4)</a:t>
            </a:r>
          </a:p>
        </p:txBody>
      </p:sp>
      <p:cxnSp>
        <p:nvCxnSpPr>
          <p:cNvPr id="146" name="Gerade Verbindung mit Pfeil 145">
            <a:extLst>
              <a:ext uri="{FF2B5EF4-FFF2-40B4-BE49-F238E27FC236}">
                <a16:creationId xmlns:a16="http://schemas.microsoft.com/office/drawing/2014/main" id="{6277BCA2-DF3B-4E40-982E-AA821B7124FB}"/>
              </a:ext>
            </a:extLst>
          </p:cNvPr>
          <p:cNvCxnSpPr/>
          <p:nvPr/>
        </p:nvCxnSpPr>
        <p:spPr>
          <a:xfrm>
            <a:off x="4484234" y="8294402"/>
            <a:ext cx="14" cy="49788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7" name="Gewinkelte Verbindung 146">
            <a:extLst>
              <a:ext uri="{FF2B5EF4-FFF2-40B4-BE49-F238E27FC236}">
                <a16:creationId xmlns:a16="http://schemas.microsoft.com/office/drawing/2014/main" id="{9D87FF9F-E91C-BA4B-BF8C-BEB6D0CB6E8F}"/>
              </a:ext>
            </a:extLst>
          </p:cNvPr>
          <p:cNvCxnSpPr>
            <a:cxnSpLocks/>
          </p:cNvCxnSpPr>
          <p:nvPr/>
        </p:nvCxnSpPr>
        <p:spPr>
          <a:xfrm rot="16200000" flipH="1">
            <a:off x="3478931" y="7786965"/>
            <a:ext cx="537430" cy="1473203"/>
          </a:xfrm>
          <a:prstGeom prst="bentConnector3">
            <a:avLst>
              <a:gd name="adj1" fmla="val 50000"/>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8" name="Textfeld 147">
            <a:extLst>
              <a:ext uri="{FF2B5EF4-FFF2-40B4-BE49-F238E27FC236}">
                <a16:creationId xmlns:a16="http://schemas.microsoft.com/office/drawing/2014/main" id="{288574E6-4539-4246-8604-82D320C94B37}"/>
              </a:ext>
            </a:extLst>
          </p:cNvPr>
          <p:cNvSpPr txBox="1"/>
          <p:nvPr/>
        </p:nvSpPr>
        <p:spPr>
          <a:xfrm>
            <a:off x="3441705" y="8264982"/>
            <a:ext cx="994649" cy="307777"/>
          </a:xfrm>
          <a:prstGeom prst="rect">
            <a:avLst/>
          </a:prstGeom>
          <a:noFill/>
        </p:spPr>
        <p:txBody>
          <a:bodyPr wrap="square" rtlCol="0">
            <a:spAutoFit/>
          </a:bodyPr>
          <a:lstStyle/>
          <a:p>
            <a:r>
              <a:rPr lang="de-DE" sz="1400" dirty="0">
                <a:solidFill>
                  <a:srgbClr val="FF0000"/>
                </a:solidFill>
              </a:rPr>
              <a:t>25% (:4)</a:t>
            </a:r>
          </a:p>
        </p:txBody>
      </p:sp>
      <p:grpSp>
        <p:nvGrpSpPr>
          <p:cNvPr id="61" name="Gruppieren 60">
            <a:extLst>
              <a:ext uri="{FF2B5EF4-FFF2-40B4-BE49-F238E27FC236}">
                <a16:creationId xmlns:a16="http://schemas.microsoft.com/office/drawing/2014/main" id="{6191D7F4-3305-7C45-B514-2C6DB98173F1}"/>
              </a:ext>
            </a:extLst>
          </p:cNvPr>
          <p:cNvGrpSpPr/>
          <p:nvPr/>
        </p:nvGrpSpPr>
        <p:grpSpPr>
          <a:xfrm>
            <a:off x="2492518" y="7508475"/>
            <a:ext cx="809478" cy="789058"/>
            <a:chOff x="2407860" y="1721651"/>
            <a:chExt cx="809478" cy="789058"/>
          </a:xfrm>
        </p:grpSpPr>
        <p:sp>
          <p:nvSpPr>
            <p:cNvPr id="62" name="Abgerundetes Rechteck 61">
              <a:extLst>
                <a:ext uri="{FF2B5EF4-FFF2-40B4-BE49-F238E27FC236}">
                  <a16:creationId xmlns:a16="http://schemas.microsoft.com/office/drawing/2014/main" id="{2E6D1C57-3924-394E-8607-6F4D135D1349}"/>
                </a:ext>
              </a:extLst>
            </p:cNvPr>
            <p:cNvSpPr/>
            <p:nvPr/>
          </p:nvSpPr>
          <p:spPr>
            <a:xfrm>
              <a:off x="2407860" y="1721651"/>
              <a:ext cx="749508" cy="749508"/>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3" name="Textfeld 62">
              <a:extLst>
                <a:ext uri="{FF2B5EF4-FFF2-40B4-BE49-F238E27FC236}">
                  <a16:creationId xmlns:a16="http://schemas.microsoft.com/office/drawing/2014/main" id="{57C7C693-5C9C-3E48-893E-293F7836D1EC}"/>
                </a:ext>
              </a:extLst>
            </p:cNvPr>
            <p:cNvSpPr txBox="1"/>
            <p:nvPr/>
          </p:nvSpPr>
          <p:spPr>
            <a:xfrm>
              <a:off x="2734734" y="2141377"/>
              <a:ext cx="482604" cy="369332"/>
            </a:xfrm>
            <a:prstGeom prst="rect">
              <a:avLst/>
            </a:prstGeom>
            <a:noFill/>
          </p:spPr>
          <p:txBody>
            <a:bodyPr wrap="square" rtlCol="0">
              <a:spAutoFit/>
            </a:bodyPr>
            <a:lstStyle/>
            <a:p>
              <a:r>
                <a:rPr lang="de-DE" dirty="0">
                  <a:solidFill>
                    <a:srgbClr val="0070C0"/>
                  </a:solidFill>
                </a:rPr>
                <a:t>H6</a:t>
              </a:r>
            </a:p>
          </p:txBody>
        </p:sp>
      </p:grpSp>
      <p:grpSp>
        <p:nvGrpSpPr>
          <p:cNvPr id="58" name="Gruppieren 57">
            <a:extLst>
              <a:ext uri="{FF2B5EF4-FFF2-40B4-BE49-F238E27FC236}">
                <a16:creationId xmlns:a16="http://schemas.microsoft.com/office/drawing/2014/main" id="{3ED5DA44-4549-AC4C-9161-B5DCCAFDD850}"/>
              </a:ext>
            </a:extLst>
          </p:cNvPr>
          <p:cNvGrpSpPr/>
          <p:nvPr/>
        </p:nvGrpSpPr>
        <p:grpSpPr>
          <a:xfrm>
            <a:off x="2492518" y="6221539"/>
            <a:ext cx="809478" cy="789058"/>
            <a:chOff x="2407860" y="1721651"/>
            <a:chExt cx="809478" cy="789058"/>
          </a:xfrm>
        </p:grpSpPr>
        <p:sp>
          <p:nvSpPr>
            <p:cNvPr id="59" name="Abgerundetes Rechteck 58">
              <a:extLst>
                <a:ext uri="{FF2B5EF4-FFF2-40B4-BE49-F238E27FC236}">
                  <a16:creationId xmlns:a16="http://schemas.microsoft.com/office/drawing/2014/main" id="{BFE44030-E015-C744-BF8C-18E0FFEE5183}"/>
                </a:ext>
              </a:extLst>
            </p:cNvPr>
            <p:cNvSpPr/>
            <p:nvPr/>
          </p:nvSpPr>
          <p:spPr>
            <a:xfrm>
              <a:off x="2407860" y="1721651"/>
              <a:ext cx="749508" cy="749508"/>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0" name="Textfeld 59">
              <a:extLst>
                <a:ext uri="{FF2B5EF4-FFF2-40B4-BE49-F238E27FC236}">
                  <a16:creationId xmlns:a16="http://schemas.microsoft.com/office/drawing/2014/main" id="{EFD286F2-489A-9C42-8106-D0EC21C17F71}"/>
                </a:ext>
              </a:extLst>
            </p:cNvPr>
            <p:cNvSpPr txBox="1"/>
            <p:nvPr/>
          </p:nvSpPr>
          <p:spPr>
            <a:xfrm>
              <a:off x="2734734" y="2141377"/>
              <a:ext cx="482604" cy="369332"/>
            </a:xfrm>
            <a:prstGeom prst="rect">
              <a:avLst/>
            </a:prstGeom>
            <a:noFill/>
          </p:spPr>
          <p:txBody>
            <a:bodyPr wrap="square" rtlCol="0">
              <a:spAutoFit/>
            </a:bodyPr>
            <a:lstStyle/>
            <a:p>
              <a:r>
                <a:rPr lang="de-DE" dirty="0">
                  <a:solidFill>
                    <a:srgbClr val="0070C0"/>
                  </a:solidFill>
                </a:rPr>
                <a:t>H5</a:t>
              </a:r>
            </a:p>
          </p:txBody>
        </p:sp>
      </p:grpSp>
      <p:grpSp>
        <p:nvGrpSpPr>
          <p:cNvPr id="55" name="Gruppieren 54">
            <a:extLst>
              <a:ext uri="{FF2B5EF4-FFF2-40B4-BE49-F238E27FC236}">
                <a16:creationId xmlns:a16="http://schemas.microsoft.com/office/drawing/2014/main" id="{9BF50236-C9E7-2A4E-A3DC-7500AD1BCFE6}"/>
              </a:ext>
            </a:extLst>
          </p:cNvPr>
          <p:cNvGrpSpPr/>
          <p:nvPr/>
        </p:nvGrpSpPr>
        <p:grpSpPr>
          <a:xfrm>
            <a:off x="2492518" y="4940025"/>
            <a:ext cx="809478" cy="789058"/>
            <a:chOff x="2407860" y="1721651"/>
            <a:chExt cx="809478" cy="789058"/>
          </a:xfrm>
        </p:grpSpPr>
        <p:sp>
          <p:nvSpPr>
            <p:cNvPr id="56" name="Abgerundetes Rechteck 55">
              <a:extLst>
                <a:ext uri="{FF2B5EF4-FFF2-40B4-BE49-F238E27FC236}">
                  <a16:creationId xmlns:a16="http://schemas.microsoft.com/office/drawing/2014/main" id="{A605314F-2478-9B47-9C47-B64B86401F7B}"/>
                </a:ext>
              </a:extLst>
            </p:cNvPr>
            <p:cNvSpPr/>
            <p:nvPr/>
          </p:nvSpPr>
          <p:spPr>
            <a:xfrm>
              <a:off x="2407860" y="1721651"/>
              <a:ext cx="749508" cy="749508"/>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7" name="Textfeld 56">
              <a:extLst>
                <a:ext uri="{FF2B5EF4-FFF2-40B4-BE49-F238E27FC236}">
                  <a16:creationId xmlns:a16="http://schemas.microsoft.com/office/drawing/2014/main" id="{C9C0DCF3-0B03-B443-830C-38236A615E7F}"/>
                </a:ext>
              </a:extLst>
            </p:cNvPr>
            <p:cNvSpPr txBox="1"/>
            <p:nvPr/>
          </p:nvSpPr>
          <p:spPr>
            <a:xfrm>
              <a:off x="2734734" y="2141377"/>
              <a:ext cx="482604" cy="369332"/>
            </a:xfrm>
            <a:prstGeom prst="rect">
              <a:avLst/>
            </a:prstGeom>
            <a:noFill/>
          </p:spPr>
          <p:txBody>
            <a:bodyPr wrap="square" rtlCol="0">
              <a:spAutoFit/>
            </a:bodyPr>
            <a:lstStyle/>
            <a:p>
              <a:r>
                <a:rPr lang="de-DE" dirty="0">
                  <a:solidFill>
                    <a:srgbClr val="0070C0"/>
                  </a:solidFill>
                </a:rPr>
                <a:t>H4</a:t>
              </a:r>
            </a:p>
          </p:txBody>
        </p:sp>
      </p:grpSp>
      <p:grpSp>
        <p:nvGrpSpPr>
          <p:cNvPr id="46" name="Gruppieren 45">
            <a:extLst>
              <a:ext uri="{FF2B5EF4-FFF2-40B4-BE49-F238E27FC236}">
                <a16:creationId xmlns:a16="http://schemas.microsoft.com/office/drawing/2014/main" id="{CA930582-520F-0C4C-8718-FA9326728380}"/>
              </a:ext>
            </a:extLst>
          </p:cNvPr>
          <p:cNvGrpSpPr/>
          <p:nvPr/>
        </p:nvGrpSpPr>
        <p:grpSpPr>
          <a:xfrm>
            <a:off x="2492528" y="3647669"/>
            <a:ext cx="809478" cy="789058"/>
            <a:chOff x="2407860" y="1721651"/>
            <a:chExt cx="809478" cy="789058"/>
          </a:xfrm>
        </p:grpSpPr>
        <p:sp>
          <p:nvSpPr>
            <p:cNvPr id="47" name="Abgerundetes Rechteck 46">
              <a:extLst>
                <a:ext uri="{FF2B5EF4-FFF2-40B4-BE49-F238E27FC236}">
                  <a16:creationId xmlns:a16="http://schemas.microsoft.com/office/drawing/2014/main" id="{B9AE1095-8721-264E-A89C-D8FA588555E5}"/>
                </a:ext>
              </a:extLst>
            </p:cNvPr>
            <p:cNvSpPr/>
            <p:nvPr/>
          </p:nvSpPr>
          <p:spPr>
            <a:xfrm>
              <a:off x="2407860" y="1721651"/>
              <a:ext cx="749508" cy="749508"/>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8" name="Textfeld 47">
              <a:extLst>
                <a:ext uri="{FF2B5EF4-FFF2-40B4-BE49-F238E27FC236}">
                  <a16:creationId xmlns:a16="http://schemas.microsoft.com/office/drawing/2014/main" id="{D781DA49-A87F-994D-9430-66236E7B26E6}"/>
                </a:ext>
              </a:extLst>
            </p:cNvPr>
            <p:cNvSpPr txBox="1"/>
            <p:nvPr/>
          </p:nvSpPr>
          <p:spPr>
            <a:xfrm>
              <a:off x="2734734" y="2141377"/>
              <a:ext cx="482604" cy="369332"/>
            </a:xfrm>
            <a:prstGeom prst="rect">
              <a:avLst/>
            </a:prstGeom>
            <a:noFill/>
          </p:spPr>
          <p:txBody>
            <a:bodyPr wrap="square" rtlCol="0">
              <a:spAutoFit/>
            </a:bodyPr>
            <a:lstStyle/>
            <a:p>
              <a:r>
                <a:rPr lang="de-DE" dirty="0">
                  <a:solidFill>
                    <a:srgbClr val="0070C0"/>
                  </a:solidFill>
                </a:rPr>
                <a:t>H3</a:t>
              </a:r>
            </a:p>
          </p:txBody>
        </p:sp>
      </p:grpSp>
      <p:grpSp>
        <p:nvGrpSpPr>
          <p:cNvPr id="8" name="Gruppieren 7">
            <a:extLst>
              <a:ext uri="{FF2B5EF4-FFF2-40B4-BE49-F238E27FC236}">
                <a16:creationId xmlns:a16="http://schemas.microsoft.com/office/drawing/2014/main" id="{D62C6267-84CE-CE40-8898-7A93457DCAC8}"/>
              </a:ext>
            </a:extLst>
          </p:cNvPr>
          <p:cNvGrpSpPr/>
          <p:nvPr/>
        </p:nvGrpSpPr>
        <p:grpSpPr>
          <a:xfrm>
            <a:off x="1019327" y="1073795"/>
            <a:ext cx="809477" cy="789058"/>
            <a:chOff x="1019327" y="434715"/>
            <a:chExt cx="809477" cy="789058"/>
          </a:xfrm>
        </p:grpSpPr>
        <p:sp>
          <p:nvSpPr>
            <p:cNvPr id="4" name="Abgerundetes Rechteck 3">
              <a:extLst>
                <a:ext uri="{FF2B5EF4-FFF2-40B4-BE49-F238E27FC236}">
                  <a16:creationId xmlns:a16="http://schemas.microsoft.com/office/drawing/2014/main" id="{C89564E7-AF54-5943-986C-45573E67245C}"/>
                </a:ext>
              </a:extLst>
            </p:cNvPr>
            <p:cNvSpPr/>
            <p:nvPr/>
          </p:nvSpPr>
          <p:spPr>
            <a:xfrm>
              <a:off x="1019327" y="434715"/>
              <a:ext cx="749508" cy="749508"/>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62562ECA-932F-EE43-9BD3-1AF97BEBCBBD}"/>
                </a:ext>
              </a:extLst>
            </p:cNvPr>
            <p:cNvSpPr txBox="1"/>
            <p:nvPr/>
          </p:nvSpPr>
          <p:spPr>
            <a:xfrm>
              <a:off x="1409079" y="854441"/>
              <a:ext cx="419725" cy="369332"/>
            </a:xfrm>
            <a:prstGeom prst="rect">
              <a:avLst/>
            </a:prstGeom>
            <a:noFill/>
          </p:spPr>
          <p:txBody>
            <a:bodyPr wrap="square" rtlCol="0">
              <a:spAutoFit/>
            </a:bodyPr>
            <a:lstStyle/>
            <a:p>
              <a:r>
                <a:rPr lang="de-DE" dirty="0"/>
                <a:t>X1</a:t>
              </a:r>
            </a:p>
          </p:txBody>
        </p:sp>
      </p:grpSp>
      <p:grpSp>
        <p:nvGrpSpPr>
          <p:cNvPr id="9" name="Gruppieren 8">
            <a:extLst>
              <a:ext uri="{FF2B5EF4-FFF2-40B4-BE49-F238E27FC236}">
                <a16:creationId xmlns:a16="http://schemas.microsoft.com/office/drawing/2014/main" id="{47E67F01-C84A-E044-90D1-04E9A37811F6}"/>
              </a:ext>
            </a:extLst>
          </p:cNvPr>
          <p:cNvGrpSpPr/>
          <p:nvPr/>
        </p:nvGrpSpPr>
        <p:grpSpPr>
          <a:xfrm>
            <a:off x="1019325" y="2360731"/>
            <a:ext cx="809477" cy="789058"/>
            <a:chOff x="1019327" y="434715"/>
            <a:chExt cx="809477" cy="789058"/>
          </a:xfrm>
        </p:grpSpPr>
        <p:sp>
          <p:nvSpPr>
            <p:cNvPr id="10" name="Abgerundetes Rechteck 9">
              <a:extLst>
                <a:ext uri="{FF2B5EF4-FFF2-40B4-BE49-F238E27FC236}">
                  <a16:creationId xmlns:a16="http://schemas.microsoft.com/office/drawing/2014/main" id="{364211AA-497D-1D4B-A600-02005A381A36}"/>
                </a:ext>
              </a:extLst>
            </p:cNvPr>
            <p:cNvSpPr/>
            <p:nvPr/>
          </p:nvSpPr>
          <p:spPr>
            <a:xfrm>
              <a:off x="1019327" y="434715"/>
              <a:ext cx="749508" cy="749508"/>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Textfeld 10">
              <a:extLst>
                <a:ext uri="{FF2B5EF4-FFF2-40B4-BE49-F238E27FC236}">
                  <a16:creationId xmlns:a16="http://schemas.microsoft.com/office/drawing/2014/main" id="{0570D1A6-358E-C04A-B3A4-C67F79EE3261}"/>
                </a:ext>
              </a:extLst>
            </p:cNvPr>
            <p:cNvSpPr txBox="1"/>
            <p:nvPr/>
          </p:nvSpPr>
          <p:spPr>
            <a:xfrm>
              <a:off x="1409079" y="854441"/>
              <a:ext cx="419725" cy="369332"/>
            </a:xfrm>
            <a:prstGeom prst="rect">
              <a:avLst/>
            </a:prstGeom>
            <a:noFill/>
          </p:spPr>
          <p:txBody>
            <a:bodyPr wrap="square" rtlCol="0">
              <a:spAutoFit/>
            </a:bodyPr>
            <a:lstStyle/>
            <a:p>
              <a:r>
                <a:rPr lang="de-DE" dirty="0"/>
                <a:t>X2</a:t>
              </a:r>
            </a:p>
          </p:txBody>
        </p:sp>
      </p:grpSp>
      <p:grpSp>
        <p:nvGrpSpPr>
          <p:cNvPr id="12" name="Gruppieren 11">
            <a:extLst>
              <a:ext uri="{FF2B5EF4-FFF2-40B4-BE49-F238E27FC236}">
                <a16:creationId xmlns:a16="http://schemas.microsoft.com/office/drawing/2014/main" id="{BEA577F4-4AC3-8A41-A48D-108617457122}"/>
              </a:ext>
            </a:extLst>
          </p:cNvPr>
          <p:cNvGrpSpPr/>
          <p:nvPr/>
        </p:nvGrpSpPr>
        <p:grpSpPr>
          <a:xfrm>
            <a:off x="1019323" y="3647667"/>
            <a:ext cx="809477" cy="789058"/>
            <a:chOff x="1019327" y="434715"/>
            <a:chExt cx="809477" cy="789058"/>
          </a:xfrm>
        </p:grpSpPr>
        <p:sp>
          <p:nvSpPr>
            <p:cNvPr id="13" name="Abgerundetes Rechteck 12">
              <a:extLst>
                <a:ext uri="{FF2B5EF4-FFF2-40B4-BE49-F238E27FC236}">
                  <a16:creationId xmlns:a16="http://schemas.microsoft.com/office/drawing/2014/main" id="{3AF3BD4B-8BA4-5B46-B9D0-302C338A68B1}"/>
                </a:ext>
              </a:extLst>
            </p:cNvPr>
            <p:cNvSpPr/>
            <p:nvPr/>
          </p:nvSpPr>
          <p:spPr>
            <a:xfrm>
              <a:off x="1019327" y="434715"/>
              <a:ext cx="749508" cy="749508"/>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a:extLst>
                <a:ext uri="{FF2B5EF4-FFF2-40B4-BE49-F238E27FC236}">
                  <a16:creationId xmlns:a16="http://schemas.microsoft.com/office/drawing/2014/main" id="{414B18FD-CC2A-4E4F-AEB1-F4F406D8DE59}"/>
                </a:ext>
              </a:extLst>
            </p:cNvPr>
            <p:cNvSpPr txBox="1"/>
            <p:nvPr/>
          </p:nvSpPr>
          <p:spPr>
            <a:xfrm>
              <a:off x="1409079" y="854441"/>
              <a:ext cx="419725" cy="369332"/>
            </a:xfrm>
            <a:prstGeom prst="rect">
              <a:avLst/>
            </a:prstGeom>
            <a:noFill/>
          </p:spPr>
          <p:txBody>
            <a:bodyPr wrap="square" rtlCol="0">
              <a:spAutoFit/>
            </a:bodyPr>
            <a:lstStyle/>
            <a:p>
              <a:r>
                <a:rPr lang="de-DE" dirty="0"/>
                <a:t>X3</a:t>
              </a:r>
            </a:p>
          </p:txBody>
        </p:sp>
      </p:grpSp>
      <p:grpSp>
        <p:nvGrpSpPr>
          <p:cNvPr id="15" name="Gruppieren 14">
            <a:extLst>
              <a:ext uri="{FF2B5EF4-FFF2-40B4-BE49-F238E27FC236}">
                <a16:creationId xmlns:a16="http://schemas.microsoft.com/office/drawing/2014/main" id="{FC4572A8-AC44-7B45-9A1F-FC67319B10CB}"/>
              </a:ext>
            </a:extLst>
          </p:cNvPr>
          <p:cNvGrpSpPr/>
          <p:nvPr/>
        </p:nvGrpSpPr>
        <p:grpSpPr>
          <a:xfrm>
            <a:off x="1019321" y="4934603"/>
            <a:ext cx="809477" cy="789058"/>
            <a:chOff x="1019327" y="434715"/>
            <a:chExt cx="809477" cy="789058"/>
          </a:xfrm>
        </p:grpSpPr>
        <p:sp>
          <p:nvSpPr>
            <p:cNvPr id="16" name="Abgerundetes Rechteck 15">
              <a:extLst>
                <a:ext uri="{FF2B5EF4-FFF2-40B4-BE49-F238E27FC236}">
                  <a16:creationId xmlns:a16="http://schemas.microsoft.com/office/drawing/2014/main" id="{7A5E730B-0E85-3446-BDA0-2A67FC0339F1}"/>
                </a:ext>
              </a:extLst>
            </p:cNvPr>
            <p:cNvSpPr/>
            <p:nvPr/>
          </p:nvSpPr>
          <p:spPr>
            <a:xfrm>
              <a:off x="1019327" y="434715"/>
              <a:ext cx="749508" cy="749508"/>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Textfeld 16">
              <a:extLst>
                <a:ext uri="{FF2B5EF4-FFF2-40B4-BE49-F238E27FC236}">
                  <a16:creationId xmlns:a16="http://schemas.microsoft.com/office/drawing/2014/main" id="{93643C16-8E72-F345-A741-A659BD1E9849}"/>
                </a:ext>
              </a:extLst>
            </p:cNvPr>
            <p:cNvSpPr txBox="1"/>
            <p:nvPr/>
          </p:nvSpPr>
          <p:spPr>
            <a:xfrm>
              <a:off x="1409079" y="854441"/>
              <a:ext cx="419725" cy="369332"/>
            </a:xfrm>
            <a:prstGeom prst="rect">
              <a:avLst/>
            </a:prstGeom>
            <a:noFill/>
          </p:spPr>
          <p:txBody>
            <a:bodyPr wrap="square" rtlCol="0">
              <a:spAutoFit/>
            </a:bodyPr>
            <a:lstStyle/>
            <a:p>
              <a:r>
                <a:rPr lang="de-DE" dirty="0"/>
                <a:t>X4</a:t>
              </a:r>
            </a:p>
          </p:txBody>
        </p:sp>
      </p:grpSp>
      <p:grpSp>
        <p:nvGrpSpPr>
          <p:cNvPr id="18" name="Gruppieren 17">
            <a:extLst>
              <a:ext uri="{FF2B5EF4-FFF2-40B4-BE49-F238E27FC236}">
                <a16:creationId xmlns:a16="http://schemas.microsoft.com/office/drawing/2014/main" id="{B6D54BBE-9136-374A-8DA3-5E37BDF90CDE}"/>
              </a:ext>
            </a:extLst>
          </p:cNvPr>
          <p:cNvGrpSpPr/>
          <p:nvPr/>
        </p:nvGrpSpPr>
        <p:grpSpPr>
          <a:xfrm>
            <a:off x="1019319" y="6221539"/>
            <a:ext cx="809477" cy="789058"/>
            <a:chOff x="1019327" y="434715"/>
            <a:chExt cx="809477" cy="789058"/>
          </a:xfrm>
        </p:grpSpPr>
        <p:sp>
          <p:nvSpPr>
            <p:cNvPr id="19" name="Abgerundetes Rechteck 18">
              <a:extLst>
                <a:ext uri="{FF2B5EF4-FFF2-40B4-BE49-F238E27FC236}">
                  <a16:creationId xmlns:a16="http://schemas.microsoft.com/office/drawing/2014/main" id="{D20850EE-28F7-4B45-8892-E4198B0D5D52}"/>
                </a:ext>
              </a:extLst>
            </p:cNvPr>
            <p:cNvSpPr/>
            <p:nvPr/>
          </p:nvSpPr>
          <p:spPr>
            <a:xfrm>
              <a:off x="1019327" y="434715"/>
              <a:ext cx="749508" cy="749508"/>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Textfeld 19">
              <a:extLst>
                <a:ext uri="{FF2B5EF4-FFF2-40B4-BE49-F238E27FC236}">
                  <a16:creationId xmlns:a16="http://schemas.microsoft.com/office/drawing/2014/main" id="{7E33EDC1-BB84-4F46-B256-2559DE678508}"/>
                </a:ext>
              </a:extLst>
            </p:cNvPr>
            <p:cNvSpPr txBox="1"/>
            <p:nvPr/>
          </p:nvSpPr>
          <p:spPr>
            <a:xfrm>
              <a:off x="1409079" y="854441"/>
              <a:ext cx="419725" cy="369332"/>
            </a:xfrm>
            <a:prstGeom prst="rect">
              <a:avLst/>
            </a:prstGeom>
            <a:noFill/>
          </p:spPr>
          <p:txBody>
            <a:bodyPr wrap="square" rtlCol="0">
              <a:spAutoFit/>
            </a:bodyPr>
            <a:lstStyle/>
            <a:p>
              <a:r>
                <a:rPr lang="de-DE" dirty="0"/>
                <a:t>X5</a:t>
              </a:r>
            </a:p>
          </p:txBody>
        </p:sp>
      </p:grpSp>
      <p:grpSp>
        <p:nvGrpSpPr>
          <p:cNvPr id="21" name="Gruppieren 20">
            <a:extLst>
              <a:ext uri="{FF2B5EF4-FFF2-40B4-BE49-F238E27FC236}">
                <a16:creationId xmlns:a16="http://schemas.microsoft.com/office/drawing/2014/main" id="{C384B9DE-21D7-8A40-8956-0D23D599266F}"/>
              </a:ext>
            </a:extLst>
          </p:cNvPr>
          <p:cNvGrpSpPr/>
          <p:nvPr/>
        </p:nvGrpSpPr>
        <p:grpSpPr>
          <a:xfrm>
            <a:off x="1019317" y="7508475"/>
            <a:ext cx="809477" cy="789058"/>
            <a:chOff x="1019327" y="434715"/>
            <a:chExt cx="809477" cy="789058"/>
          </a:xfrm>
        </p:grpSpPr>
        <p:sp>
          <p:nvSpPr>
            <p:cNvPr id="22" name="Abgerundetes Rechteck 21">
              <a:extLst>
                <a:ext uri="{FF2B5EF4-FFF2-40B4-BE49-F238E27FC236}">
                  <a16:creationId xmlns:a16="http://schemas.microsoft.com/office/drawing/2014/main" id="{03D1F9C7-C93A-DD48-B3D6-7C0964AC75B7}"/>
                </a:ext>
              </a:extLst>
            </p:cNvPr>
            <p:cNvSpPr/>
            <p:nvPr/>
          </p:nvSpPr>
          <p:spPr>
            <a:xfrm>
              <a:off x="1019327" y="434715"/>
              <a:ext cx="749508" cy="749508"/>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Textfeld 22">
              <a:extLst>
                <a:ext uri="{FF2B5EF4-FFF2-40B4-BE49-F238E27FC236}">
                  <a16:creationId xmlns:a16="http://schemas.microsoft.com/office/drawing/2014/main" id="{39D8A9E8-B906-4E4B-9D5A-96D32BBBD4F9}"/>
                </a:ext>
              </a:extLst>
            </p:cNvPr>
            <p:cNvSpPr txBox="1"/>
            <p:nvPr/>
          </p:nvSpPr>
          <p:spPr>
            <a:xfrm>
              <a:off x="1409079" y="854441"/>
              <a:ext cx="419725" cy="369332"/>
            </a:xfrm>
            <a:prstGeom prst="rect">
              <a:avLst/>
            </a:prstGeom>
            <a:noFill/>
          </p:spPr>
          <p:txBody>
            <a:bodyPr wrap="square" rtlCol="0">
              <a:spAutoFit/>
            </a:bodyPr>
            <a:lstStyle/>
            <a:p>
              <a:r>
                <a:rPr lang="de-DE" dirty="0"/>
                <a:t>X6</a:t>
              </a:r>
            </a:p>
          </p:txBody>
        </p:sp>
      </p:grpSp>
      <p:grpSp>
        <p:nvGrpSpPr>
          <p:cNvPr id="24" name="Gruppieren 23">
            <a:extLst>
              <a:ext uri="{FF2B5EF4-FFF2-40B4-BE49-F238E27FC236}">
                <a16:creationId xmlns:a16="http://schemas.microsoft.com/office/drawing/2014/main" id="{A5A889A5-5CDF-CE48-804A-6D65012F2270}"/>
              </a:ext>
            </a:extLst>
          </p:cNvPr>
          <p:cNvGrpSpPr/>
          <p:nvPr/>
        </p:nvGrpSpPr>
        <p:grpSpPr>
          <a:xfrm>
            <a:off x="1019315" y="8795411"/>
            <a:ext cx="809477" cy="789058"/>
            <a:chOff x="1019327" y="434715"/>
            <a:chExt cx="809477" cy="789058"/>
          </a:xfrm>
        </p:grpSpPr>
        <p:sp>
          <p:nvSpPr>
            <p:cNvPr id="25" name="Abgerundetes Rechteck 24">
              <a:extLst>
                <a:ext uri="{FF2B5EF4-FFF2-40B4-BE49-F238E27FC236}">
                  <a16:creationId xmlns:a16="http://schemas.microsoft.com/office/drawing/2014/main" id="{14E75CE6-3544-0B45-97D5-1CB849DBC683}"/>
                </a:ext>
              </a:extLst>
            </p:cNvPr>
            <p:cNvSpPr/>
            <p:nvPr/>
          </p:nvSpPr>
          <p:spPr>
            <a:xfrm>
              <a:off x="1019327" y="434715"/>
              <a:ext cx="749508" cy="749508"/>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Textfeld 25">
              <a:extLst>
                <a:ext uri="{FF2B5EF4-FFF2-40B4-BE49-F238E27FC236}">
                  <a16:creationId xmlns:a16="http://schemas.microsoft.com/office/drawing/2014/main" id="{C34CEC91-9302-784E-8384-78FDE62B8389}"/>
                </a:ext>
              </a:extLst>
            </p:cNvPr>
            <p:cNvSpPr txBox="1"/>
            <p:nvPr/>
          </p:nvSpPr>
          <p:spPr>
            <a:xfrm>
              <a:off x="1409079" y="854441"/>
              <a:ext cx="419725" cy="369332"/>
            </a:xfrm>
            <a:prstGeom prst="rect">
              <a:avLst/>
            </a:prstGeom>
            <a:noFill/>
          </p:spPr>
          <p:txBody>
            <a:bodyPr wrap="square" rtlCol="0">
              <a:spAutoFit/>
            </a:bodyPr>
            <a:lstStyle/>
            <a:p>
              <a:r>
                <a:rPr lang="de-DE" dirty="0"/>
                <a:t>X7</a:t>
              </a:r>
            </a:p>
          </p:txBody>
        </p:sp>
      </p:grpSp>
      <p:grpSp>
        <p:nvGrpSpPr>
          <p:cNvPr id="45" name="Gruppieren 44">
            <a:extLst>
              <a:ext uri="{FF2B5EF4-FFF2-40B4-BE49-F238E27FC236}">
                <a16:creationId xmlns:a16="http://schemas.microsoft.com/office/drawing/2014/main" id="{B5CD3A56-3FB9-C848-965A-41252C47D0A1}"/>
              </a:ext>
            </a:extLst>
          </p:cNvPr>
          <p:cNvGrpSpPr/>
          <p:nvPr/>
        </p:nvGrpSpPr>
        <p:grpSpPr>
          <a:xfrm>
            <a:off x="2492528" y="2360731"/>
            <a:ext cx="809478" cy="789058"/>
            <a:chOff x="2407860" y="1721651"/>
            <a:chExt cx="809478" cy="789058"/>
          </a:xfrm>
        </p:grpSpPr>
        <p:sp>
          <p:nvSpPr>
            <p:cNvPr id="28" name="Abgerundetes Rechteck 27">
              <a:extLst>
                <a:ext uri="{FF2B5EF4-FFF2-40B4-BE49-F238E27FC236}">
                  <a16:creationId xmlns:a16="http://schemas.microsoft.com/office/drawing/2014/main" id="{82236D6C-44BA-B947-9750-8E90E81EF62F}"/>
                </a:ext>
              </a:extLst>
            </p:cNvPr>
            <p:cNvSpPr/>
            <p:nvPr/>
          </p:nvSpPr>
          <p:spPr>
            <a:xfrm>
              <a:off x="2407860" y="1721651"/>
              <a:ext cx="749508" cy="749508"/>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Textfeld 28">
              <a:extLst>
                <a:ext uri="{FF2B5EF4-FFF2-40B4-BE49-F238E27FC236}">
                  <a16:creationId xmlns:a16="http://schemas.microsoft.com/office/drawing/2014/main" id="{B8419B14-D9A0-4B46-A9E8-969DF2530816}"/>
                </a:ext>
              </a:extLst>
            </p:cNvPr>
            <p:cNvSpPr txBox="1"/>
            <p:nvPr/>
          </p:nvSpPr>
          <p:spPr>
            <a:xfrm>
              <a:off x="2734734" y="2141377"/>
              <a:ext cx="482604" cy="369332"/>
            </a:xfrm>
            <a:prstGeom prst="rect">
              <a:avLst/>
            </a:prstGeom>
            <a:noFill/>
          </p:spPr>
          <p:txBody>
            <a:bodyPr wrap="square" rtlCol="0">
              <a:spAutoFit/>
            </a:bodyPr>
            <a:lstStyle/>
            <a:p>
              <a:r>
                <a:rPr lang="de-DE" dirty="0">
                  <a:solidFill>
                    <a:srgbClr val="0070C0"/>
                  </a:solidFill>
                </a:rPr>
                <a:t>H2</a:t>
              </a:r>
            </a:p>
          </p:txBody>
        </p:sp>
      </p:grpSp>
      <p:grpSp>
        <p:nvGrpSpPr>
          <p:cNvPr id="67" name="Gruppieren 66">
            <a:extLst>
              <a:ext uri="{FF2B5EF4-FFF2-40B4-BE49-F238E27FC236}">
                <a16:creationId xmlns:a16="http://schemas.microsoft.com/office/drawing/2014/main" id="{70CDC87C-D152-AA47-B4EB-C17C68B1DDB9}"/>
              </a:ext>
            </a:extLst>
          </p:cNvPr>
          <p:cNvGrpSpPr/>
          <p:nvPr/>
        </p:nvGrpSpPr>
        <p:grpSpPr>
          <a:xfrm>
            <a:off x="2492514" y="8795411"/>
            <a:ext cx="809478" cy="789058"/>
            <a:chOff x="2407860" y="1721651"/>
            <a:chExt cx="809478" cy="789058"/>
          </a:xfrm>
        </p:grpSpPr>
        <p:sp>
          <p:nvSpPr>
            <p:cNvPr id="68" name="Abgerundetes Rechteck 67">
              <a:extLst>
                <a:ext uri="{FF2B5EF4-FFF2-40B4-BE49-F238E27FC236}">
                  <a16:creationId xmlns:a16="http://schemas.microsoft.com/office/drawing/2014/main" id="{906AF5C4-0D6B-EC48-978F-893C014640F8}"/>
                </a:ext>
              </a:extLst>
            </p:cNvPr>
            <p:cNvSpPr/>
            <p:nvPr/>
          </p:nvSpPr>
          <p:spPr>
            <a:xfrm>
              <a:off x="2407860" y="1721651"/>
              <a:ext cx="749508" cy="749508"/>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9" name="Textfeld 68">
              <a:extLst>
                <a:ext uri="{FF2B5EF4-FFF2-40B4-BE49-F238E27FC236}">
                  <a16:creationId xmlns:a16="http://schemas.microsoft.com/office/drawing/2014/main" id="{7B154702-BC90-B141-BE3D-48D2A3E42C3E}"/>
                </a:ext>
              </a:extLst>
            </p:cNvPr>
            <p:cNvSpPr txBox="1"/>
            <p:nvPr/>
          </p:nvSpPr>
          <p:spPr>
            <a:xfrm>
              <a:off x="2734734" y="2141377"/>
              <a:ext cx="482604" cy="369332"/>
            </a:xfrm>
            <a:prstGeom prst="rect">
              <a:avLst/>
            </a:prstGeom>
            <a:noFill/>
          </p:spPr>
          <p:txBody>
            <a:bodyPr wrap="square" rtlCol="0">
              <a:spAutoFit/>
            </a:bodyPr>
            <a:lstStyle/>
            <a:p>
              <a:r>
                <a:rPr lang="de-DE" dirty="0">
                  <a:solidFill>
                    <a:srgbClr val="0070C0"/>
                  </a:solidFill>
                </a:rPr>
                <a:t>H7</a:t>
              </a:r>
            </a:p>
          </p:txBody>
        </p:sp>
      </p:grpSp>
      <p:cxnSp>
        <p:nvCxnSpPr>
          <p:cNvPr id="71" name="Gewinkelte Verbindung 70">
            <a:extLst>
              <a:ext uri="{FF2B5EF4-FFF2-40B4-BE49-F238E27FC236}">
                <a16:creationId xmlns:a16="http://schemas.microsoft.com/office/drawing/2014/main" id="{278ABA6E-ADEF-FA43-8A49-59989441B198}"/>
              </a:ext>
            </a:extLst>
          </p:cNvPr>
          <p:cNvCxnSpPr>
            <a:cxnSpLocks/>
            <a:stCxn id="4" idx="2"/>
            <a:endCxn id="28" idx="0"/>
          </p:cNvCxnSpPr>
          <p:nvPr/>
        </p:nvCxnSpPr>
        <p:spPr>
          <a:xfrm rot="16200000" flipH="1">
            <a:off x="1861967" y="1355416"/>
            <a:ext cx="537428" cy="1473201"/>
          </a:xfrm>
          <a:prstGeom prst="bent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3" name="Textfeld 72">
            <a:extLst>
              <a:ext uri="{FF2B5EF4-FFF2-40B4-BE49-F238E27FC236}">
                <a16:creationId xmlns:a16="http://schemas.microsoft.com/office/drawing/2014/main" id="{05BC0F65-44ED-3C49-9773-0C921664F4D3}"/>
              </a:ext>
            </a:extLst>
          </p:cNvPr>
          <p:cNvSpPr txBox="1"/>
          <p:nvPr/>
        </p:nvSpPr>
        <p:spPr>
          <a:xfrm>
            <a:off x="384604" y="1918841"/>
            <a:ext cx="802846" cy="307777"/>
          </a:xfrm>
          <a:prstGeom prst="rect">
            <a:avLst/>
          </a:prstGeom>
          <a:noFill/>
        </p:spPr>
        <p:txBody>
          <a:bodyPr wrap="square" rtlCol="0">
            <a:spAutoFit/>
          </a:bodyPr>
          <a:lstStyle/>
          <a:p>
            <a:r>
              <a:rPr lang="de-DE" sz="1400" dirty="0"/>
              <a:t>X1 </a:t>
            </a:r>
            <a:r>
              <a:rPr lang="de-DE" sz="1400" dirty="0" err="1"/>
              <a:t>dice</a:t>
            </a:r>
            <a:endParaRPr lang="de-DE" sz="1400" dirty="0"/>
          </a:p>
        </p:txBody>
      </p:sp>
      <p:cxnSp>
        <p:nvCxnSpPr>
          <p:cNvPr id="75" name="Gerade Verbindung mit Pfeil 74">
            <a:extLst>
              <a:ext uri="{FF2B5EF4-FFF2-40B4-BE49-F238E27FC236}">
                <a16:creationId xmlns:a16="http://schemas.microsoft.com/office/drawing/2014/main" id="{A9EE0EED-161C-CA4F-A7A5-C3721B73B462}"/>
              </a:ext>
            </a:extLst>
          </p:cNvPr>
          <p:cNvCxnSpPr>
            <a:endCxn id="47" idx="0"/>
          </p:cNvCxnSpPr>
          <p:nvPr/>
        </p:nvCxnSpPr>
        <p:spPr>
          <a:xfrm>
            <a:off x="2867268" y="3149789"/>
            <a:ext cx="14" cy="49788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9" name="Gewinkelte Verbindung 78">
            <a:extLst>
              <a:ext uri="{FF2B5EF4-FFF2-40B4-BE49-F238E27FC236}">
                <a16:creationId xmlns:a16="http://schemas.microsoft.com/office/drawing/2014/main" id="{DC317380-8BA2-434D-9856-66F35FE50ED0}"/>
              </a:ext>
            </a:extLst>
          </p:cNvPr>
          <p:cNvCxnSpPr>
            <a:cxnSpLocks/>
            <a:stCxn id="10" idx="2"/>
            <a:endCxn id="47" idx="0"/>
          </p:cNvCxnSpPr>
          <p:nvPr/>
        </p:nvCxnSpPr>
        <p:spPr>
          <a:xfrm rot="16200000" flipH="1">
            <a:off x="1861965" y="2642352"/>
            <a:ext cx="537430" cy="1473203"/>
          </a:xfrm>
          <a:prstGeom prst="bent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3" name="Textfeld 82">
            <a:extLst>
              <a:ext uri="{FF2B5EF4-FFF2-40B4-BE49-F238E27FC236}">
                <a16:creationId xmlns:a16="http://schemas.microsoft.com/office/drawing/2014/main" id="{90747D11-CA2C-2C42-BB29-DE2A9D7905BE}"/>
              </a:ext>
            </a:extLst>
          </p:cNvPr>
          <p:cNvSpPr txBox="1"/>
          <p:nvPr/>
        </p:nvSpPr>
        <p:spPr>
          <a:xfrm>
            <a:off x="1824739" y="3120369"/>
            <a:ext cx="994649" cy="307777"/>
          </a:xfrm>
          <a:prstGeom prst="rect">
            <a:avLst/>
          </a:prstGeom>
          <a:noFill/>
        </p:spPr>
        <p:txBody>
          <a:bodyPr wrap="square" rtlCol="0">
            <a:spAutoFit/>
          </a:bodyPr>
          <a:lstStyle/>
          <a:p>
            <a:r>
              <a:rPr lang="de-DE" sz="1400" dirty="0">
                <a:solidFill>
                  <a:srgbClr val="0070C0"/>
                </a:solidFill>
              </a:rPr>
              <a:t>5% (:20)</a:t>
            </a:r>
          </a:p>
        </p:txBody>
      </p:sp>
      <p:sp>
        <p:nvSpPr>
          <p:cNvPr id="85" name="Textfeld 84">
            <a:extLst>
              <a:ext uri="{FF2B5EF4-FFF2-40B4-BE49-F238E27FC236}">
                <a16:creationId xmlns:a16="http://schemas.microsoft.com/office/drawing/2014/main" id="{80195E22-5497-124D-AB17-727EE932EBCC}"/>
              </a:ext>
            </a:extLst>
          </p:cNvPr>
          <p:cNvSpPr txBox="1"/>
          <p:nvPr/>
        </p:nvSpPr>
        <p:spPr>
          <a:xfrm>
            <a:off x="2860918" y="3373399"/>
            <a:ext cx="1117600" cy="307777"/>
          </a:xfrm>
          <a:prstGeom prst="rect">
            <a:avLst/>
          </a:prstGeom>
          <a:noFill/>
        </p:spPr>
        <p:txBody>
          <a:bodyPr wrap="square" rtlCol="0">
            <a:spAutoFit/>
          </a:bodyPr>
          <a:lstStyle/>
          <a:p>
            <a:r>
              <a:rPr lang="de-DE" sz="1400" dirty="0">
                <a:solidFill>
                  <a:srgbClr val="0070C0"/>
                </a:solidFill>
              </a:rPr>
              <a:t>+ H2</a:t>
            </a:r>
          </a:p>
        </p:txBody>
      </p:sp>
      <p:cxnSp>
        <p:nvCxnSpPr>
          <p:cNvPr id="88" name="Gerade Verbindung mit Pfeil 87">
            <a:extLst>
              <a:ext uri="{FF2B5EF4-FFF2-40B4-BE49-F238E27FC236}">
                <a16:creationId xmlns:a16="http://schemas.microsoft.com/office/drawing/2014/main" id="{B748B764-EACA-FF4B-B288-7AFF1EB2FF03}"/>
              </a:ext>
            </a:extLst>
          </p:cNvPr>
          <p:cNvCxnSpPr>
            <a:cxnSpLocks/>
          </p:cNvCxnSpPr>
          <p:nvPr/>
        </p:nvCxnSpPr>
        <p:spPr>
          <a:xfrm>
            <a:off x="1244600" y="1823302"/>
            <a:ext cx="0" cy="4978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4" name="Gerade Verbindung mit Pfeil 93">
            <a:extLst>
              <a:ext uri="{FF2B5EF4-FFF2-40B4-BE49-F238E27FC236}">
                <a16:creationId xmlns:a16="http://schemas.microsoft.com/office/drawing/2014/main" id="{2C050D4D-C3E3-AD42-B729-D2ED850A4E89}"/>
              </a:ext>
            </a:extLst>
          </p:cNvPr>
          <p:cNvCxnSpPr/>
          <p:nvPr/>
        </p:nvCxnSpPr>
        <p:spPr>
          <a:xfrm>
            <a:off x="2882256" y="4439246"/>
            <a:ext cx="14" cy="49788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5" name="Gewinkelte Verbindung 94">
            <a:extLst>
              <a:ext uri="{FF2B5EF4-FFF2-40B4-BE49-F238E27FC236}">
                <a16:creationId xmlns:a16="http://schemas.microsoft.com/office/drawing/2014/main" id="{174D3E0D-3965-5246-9F0B-10E6746E3419}"/>
              </a:ext>
            </a:extLst>
          </p:cNvPr>
          <p:cNvCxnSpPr>
            <a:cxnSpLocks/>
          </p:cNvCxnSpPr>
          <p:nvPr/>
        </p:nvCxnSpPr>
        <p:spPr>
          <a:xfrm rot="16200000" flipH="1">
            <a:off x="1876953" y="3931809"/>
            <a:ext cx="537430" cy="1473203"/>
          </a:xfrm>
          <a:prstGeom prst="bent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6" name="Textfeld 95">
            <a:extLst>
              <a:ext uri="{FF2B5EF4-FFF2-40B4-BE49-F238E27FC236}">
                <a16:creationId xmlns:a16="http://schemas.microsoft.com/office/drawing/2014/main" id="{756C1953-DB14-814A-AA20-435A3AEA6E5E}"/>
              </a:ext>
            </a:extLst>
          </p:cNvPr>
          <p:cNvSpPr txBox="1"/>
          <p:nvPr/>
        </p:nvSpPr>
        <p:spPr>
          <a:xfrm>
            <a:off x="1839727" y="4409826"/>
            <a:ext cx="994649" cy="307777"/>
          </a:xfrm>
          <a:prstGeom prst="rect">
            <a:avLst/>
          </a:prstGeom>
          <a:noFill/>
        </p:spPr>
        <p:txBody>
          <a:bodyPr wrap="square" rtlCol="0">
            <a:spAutoFit/>
          </a:bodyPr>
          <a:lstStyle/>
          <a:p>
            <a:r>
              <a:rPr lang="de-DE" sz="1400" dirty="0">
                <a:solidFill>
                  <a:srgbClr val="0070C0"/>
                </a:solidFill>
              </a:rPr>
              <a:t>5% (:20)</a:t>
            </a:r>
          </a:p>
        </p:txBody>
      </p:sp>
      <p:sp>
        <p:nvSpPr>
          <p:cNvPr id="97" name="Textfeld 96">
            <a:extLst>
              <a:ext uri="{FF2B5EF4-FFF2-40B4-BE49-F238E27FC236}">
                <a16:creationId xmlns:a16="http://schemas.microsoft.com/office/drawing/2014/main" id="{3B1886B1-E386-8B45-87ED-07A122B8D4B6}"/>
              </a:ext>
            </a:extLst>
          </p:cNvPr>
          <p:cNvSpPr txBox="1"/>
          <p:nvPr/>
        </p:nvSpPr>
        <p:spPr>
          <a:xfrm>
            <a:off x="2875906" y="4662856"/>
            <a:ext cx="1117600" cy="307777"/>
          </a:xfrm>
          <a:prstGeom prst="rect">
            <a:avLst/>
          </a:prstGeom>
          <a:noFill/>
        </p:spPr>
        <p:txBody>
          <a:bodyPr wrap="square" rtlCol="0">
            <a:spAutoFit/>
          </a:bodyPr>
          <a:lstStyle/>
          <a:p>
            <a:r>
              <a:rPr lang="de-DE" sz="1400" dirty="0">
                <a:solidFill>
                  <a:srgbClr val="0070C0"/>
                </a:solidFill>
              </a:rPr>
              <a:t>+ H3</a:t>
            </a:r>
          </a:p>
        </p:txBody>
      </p:sp>
      <p:cxnSp>
        <p:nvCxnSpPr>
          <p:cNvPr id="98" name="Gerade Verbindung mit Pfeil 97">
            <a:extLst>
              <a:ext uri="{FF2B5EF4-FFF2-40B4-BE49-F238E27FC236}">
                <a16:creationId xmlns:a16="http://schemas.microsoft.com/office/drawing/2014/main" id="{82E41403-7A7E-8646-90F6-180632F10D8E}"/>
              </a:ext>
            </a:extLst>
          </p:cNvPr>
          <p:cNvCxnSpPr/>
          <p:nvPr/>
        </p:nvCxnSpPr>
        <p:spPr>
          <a:xfrm>
            <a:off x="2882255" y="5721655"/>
            <a:ext cx="14" cy="49788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9" name="Gewinkelte Verbindung 98">
            <a:extLst>
              <a:ext uri="{FF2B5EF4-FFF2-40B4-BE49-F238E27FC236}">
                <a16:creationId xmlns:a16="http://schemas.microsoft.com/office/drawing/2014/main" id="{E5BA5D03-1B11-6647-AD7E-4AB55898EBAC}"/>
              </a:ext>
            </a:extLst>
          </p:cNvPr>
          <p:cNvCxnSpPr>
            <a:cxnSpLocks/>
          </p:cNvCxnSpPr>
          <p:nvPr/>
        </p:nvCxnSpPr>
        <p:spPr>
          <a:xfrm rot="16200000" flipH="1">
            <a:off x="1876952" y="5214218"/>
            <a:ext cx="537430" cy="1473203"/>
          </a:xfrm>
          <a:prstGeom prst="bent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0" name="Textfeld 99">
            <a:extLst>
              <a:ext uri="{FF2B5EF4-FFF2-40B4-BE49-F238E27FC236}">
                <a16:creationId xmlns:a16="http://schemas.microsoft.com/office/drawing/2014/main" id="{47E53B42-0B56-C243-AF9A-89FD215D0AD9}"/>
              </a:ext>
            </a:extLst>
          </p:cNvPr>
          <p:cNvSpPr txBox="1"/>
          <p:nvPr/>
        </p:nvSpPr>
        <p:spPr>
          <a:xfrm>
            <a:off x="1839726" y="5692235"/>
            <a:ext cx="994649" cy="307777"/>
          </a:xfrm>
          <a:prstGeom prst="rect">
            <a:avLst/>
          </a:prstGeom>
          <a:noFill/>
        </p:spPr>
        <p:txBody>
          <a:bodyPr wrap="square" rtlCol="0">
            <a:spAutoFit/>
          </a:bodyPr>
          <a:lstStyle/>
          <a:p>
            <a:r>
              <a:rPr lang="de-DE" sz="1400" dirty="0">
                <a:solidFill>
                  <a:srgbClr val="0070C0"/>
                </a:solidFill>
              </a:rPr>
              <a:t>5% (:20)</a:t>
            </a:r>
          </a:p>
        </p:txBody>
      </p:sp>
      <p:sp>
        <p:nvSpPr>
          <p:cNvPr id="101" name="Textfeld 100">
            <a:extLst>
              <a:ext uri="{FF2B5EF4-FFF2-40B4-BE49-F238E27FC236}">
                <a16:creationId xmlns:a16="http://schemas.microsoft.com/office/drawing/2014/main" id="{A31CA0E2-2E9D-4B41-A072-0ADE40201825}"/>
              </a:ext>
            </a:extLst>
          </p:cNvPr>
          <p:cNvSpPr txBox="1"/>
          <p:nvPr/>
        </p:nvSpPr>
        <p:spPr>
          <a:xfrm>
            <a:off x="2875905" y="5945265"/>
            <a:ext cx="1117600" cy="307777"/>
          </a:xfrm>
          <a:prstGeom prst="rect">
            <a:avLst/>
          </a:prstGeom>
          <a:noFill/>
        </p:spPr>
        <p:txBody>
          <a:bodyPr wrap="square" rtlCol="0">
            <a:spAutoFit/>
          </a:bodyPr>
          <a:lstStyle/>
          <a:p>
            <a:r>
              <a:rPr lang="de-DE" sz="1400" dirty="0">
                <a:solidFill>
                  <a:srgbClr val="0070C0"/>
                </a:solidFill>
              </a:rPr>
              <a:t>+ H4 – H2</a:t>
            </a:r>
          </a:p>
        </p:txBody>
      </p:sp>
      <p:sp>
        <p:nvSpPr>
          <p:cNvPr id="102" name="Textfeld 101">
            <a:extLst>
              <a:ext uri="{FF2B5EF4-FFF2-40B4-BE49-F238E27FC236}">
                <a16:creationId xmlns:a16="http://schemas.microsoft.com/office/drawing/2014/main" id="{F7856670-9D6D-CD4C-B453-14427715DF38}"/>
              </a:ext>
            </a:extLst>
          </p:cNvPr>
          <p:cNvSpPr txBox="1"/>
          <p:nvPr/>
        </p:nvSpPr>
        <p:spPr>
          <a:xfrm>
            <a:off x="390319" y="3222649"/>
            <a:ext cx="802846" cy="307777"/>
          </a:xfrm>
          <a:prstGeom prst="rect">
            <a:avLst/>
          </a:prstGeom>
          <a:noFill/>
        </p:spPr>
        <p:txBody>
          <a:bodyPr wrap="square" rtlCol="0">
            <a:spAutoFit/>
          </a:bodyPr>
          <a:lstStyle/>
          <a:p>
            <a:r>
              <a:rPr lang="de-DE" sz="1400" dirty="0"/>
              <a:t>X2 </a:t>
            </a:r>
            <a:r>
              <a:rPr lang="de-DE" sz="1400" dirty="0" err="1"/>
              <a:t>dice</a:t>
            </a:r>
            <a:endParaRPr lang="de-DE" sz="1400" dirty="0"/>
          </a:p>
        </p:txBody>
      </p:sp>
      <p:cxnSp>
        <p:nvCxnSpPr>
          <p:cNvPr id="103" name="Gerade Verbindung mit Pfeil 102">
            <a:extLst>
              <a:ext uri="{FF2B5EF4-FFF2-40B4-BE49-F238E27FC236}">
                <a16:creationId xmlns:a16="http://schemas.microsoft.com/office/drawing/2014/main" id="{3C661CAA-3E16-824A-92B6-33F11D704E98}"/>
              </a:ext>
            </a:extLst>
          </p:cNvPr>
          <p:cNvCxnSpPr>
            <a:cxnSpLocks/>
          </p:cNvCxnSpPr>
          <p:nvPr/>
        </p:nvCxnSpPr>
        <p:spPr>
          <a:xfrm>
            <a:off x="1250315" y="3127110"/>
            <a:ext cx="0" cy="4978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6" name="Textfeld 105">
            <a:extLst>
              <a:ext uri="{FF2B5EF4-FFF2-40B4-BE49-F238E27FC236}">
                <a16:creationId xmlns:a16="http://schemas.microsoft.com/office/drawing/2014/main" id="{27C2371E-DEE3-0248-BF0D-1E1C9A6D0454}"/>
              </a:ext>
            </a:extLst>
          </p:cNvPr>
          <p:cNvSpPr txBox="1"/>
          <p:nvPr/>
        </p:nvSpPr>
        <p:spPr>
          <a:xfrm>
            <a:off x="384604" y="4497756"/>
            <a:ext cx="802846" cy="307777"/>
          </a:xfrm>
          <a:prstGeom prst="rect">
            <a:avLst/>
          </a:prstGeom>
          <a:noFill/>
        </p:spPr>
        <p:txBody>
          <a:bodyPr wrap="square" rtlCol="0">
            <a:spAutoFit/>
          </a:bodyPr>
          <a:lstStyle/>
          <a:p>
            <a:r>
              <a:rPr lang="de-DE" sz="1400" dirty="0"/>
              <a:t>X3 </a:t>
            </a:r>
            <a:r>
              <a:rPr lang="de-DE" sz="1400" dirty="0" err="1"/>
              <a:t>dice</a:t>
            </a:r>
            <a:endParaRPr lang="de-DE" sz="1400" dirty="0"/>
          </a:p>
        </p:txBody>
      </p:sp>
      <p:cxnSp>
        <p:nvCxnSpPr>
          <p:cNvPr id="107" name="Gerade Verbindung mit Pfeil 106">
            <a:extLst>
              <a:ext uri="{FF2B5EF4-FFF2-40B4-BE49-F238E27FC236}">
                <a16:creationId xmlns:a16="http://schemas.microsoft.com/office/drawing/2014/main" id="{CA4A03F2-1FEE-714C-880D-E6384B44C4C8}"/>
              </a:ext>
            </a:extLst>
          </p:cNvPr>
          <p:cNvCxnSpPr>
            <a:cxnSpLocks/>
          </p:cNvCxnSpPr>
          <p:nvPr/>
        </p:nvCxnSpPr>
        <p:spPr>
          <a:xfrm>
            <a:off x="1244600" y="4402217"/>
            <a:ext cx="0" cy="4978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8" name="Textfeld 107">
            <a:extLst>
              <a:ext uri="{FF2B5EF4-FFF2-40B4-BE49-F238E27FC236}">
                <a16:creationId xmlns:a16="http://schemas.microsoft.com/office/drawing/2014/main" id="{81986EFB-C6B8-E24E-8327-34D875C4C217}"/>
              </a:ext>
            </a:extLst>
          </p:cNvPr>
          <p:cNvSpPr txBox="1"/>
          <p:nvPr/>
        </p:nvSpPr>
        <p:spPr>
          <a:xfrm>
            <a:off x="390889" y="5772863"/>
            <a:ext cx="802846" cy="307777"/>
          </a:xfrm>
          <a:prstGeom prst="rect">
            <a:avLst/>
          </a:prstGeom>
          <a:noFill/>
        </p:spPr>
        <p:txBody>
          <a:bodyPr wrap="square" rtlCol="0">
            <a:spAutoFit/>
          </a:bodyPr>
          <a:lstStyle/>
          <a:p>
            <a:r>
              <a:rPr lang="de-DE" sz="1400" dirty="0"/>
              <a:t>X4 </a:t>
            </a:r>
            <a:r>
              <a:rPr lang="de-DE" sz="1400" dirty="0" err="1"/>
              <a:t>dice</a:t>
            </a:r>
            <a:endParaRPr lang="de-DE" sz="1400" dirty="0"/>
          </a:p>
        </p:txBody>
      </p:sp>
      <p:cxnSp>
        <p:nvCxnSpPr>
          <p:cNvPr id="109" name="Gerade Verbindung mit Pfeil 108">
            <a:extLst>
              <a:ext uri="{FF2B5EF4-FFF2-40B4-BE49-F238E27FC236}">
                <a16:creationId xmlns:a16="http://schemas.microsoft.com/office/drawing/2014/main" id="{7CCCA47A-7838-7640-8EF3-B53ED9B7AC37}"/>
              </a:ext>
            </a:extLst>
          </p:cNvPr>
          <p:cNvCxnSpPr>
            <a:cxnSpLocks/>
          </p:cNvCxnSpPr>
          <p:nvPr/>
        </p:nvCxnSpPr>
        <p:spPr>
          <a:xfrm>
            <a:off x="1250885" y="5677324"/>
            <a:ext cx="0" cy="4978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0" name="Textfeld 109">
            <a:extLst>
              <a:ext uri="{FF2B5EF4-FFF2-40B4-BE49-F238E27FC236}">
                <a16:creationId xmlns:a16="http://schemas.microsoft.com/office/drawing/2014/main" id="{972A5919-53F5-174B-B4E7-2268E52FEDDD}"/>
              </a:ext>
            </a:extLst>
          </p:cNvPr>
          <p:cNvSpPr txBox="1"/>
          <p:nvPr/>
        </p:nvSpPr>
        <p:spPr>
          <a:xfrm>
            <a:off x="383857" y="7076671"/>
            <a:ext cx="802846" cy="307777"/>
          </a:xfrm>
          <a:prstGeom prst="rect">
            <a:avLst/>
          </a:prstGeom>
          <a:noFill/>
        </p:spPr>
        <p:txBody>
          <a:bodyPr wrap="square" rtlCol="0">
            <a:spAutoFit/>
          </a:bodyPr>
          <a:lstStyle/>
          <a:p>
            <a:r>
              <a:rPr lang="de-DE" sz="1400" dirty="0"/>
              <a:t>X5 </a:t>
            </a:r>
            <a:r>
              <a:rPr lang="de-DE" sz="1400" dirty="0" err="1"/>
              <a:t>dice</a:t>
            </a:r>
            <a:endParaRPr lang="de-DE" sz="1400" dirty="0"/>
          </a:p>
        </p:txBody>
      </p:sp>
      <p:cxnSp>
        <p:nvCxnSpPr>
          <p:cNvPr id="111" name="Gerade Verbindung mit Pfeil 110">
            <a:extLst>
              <a:ext uri="{FF2B5EF4-FFF2-40B4-BE49-F238E27FC236}">
                <a16:creationId xmlns:a16="http://schemas.microsoft.com/office/drawing/2014/main" id="{AE707F82-DD12-6F4E-830B-CBA001E71A6C}"/>
              </a:ext>
            </a:extLst>
          </p:cNvPr>
          <p:cNvCxnSpPr>
            <a:cxnSpLocks/>
          </p:cNvCxnSpPr>
          <p:nvPr/>
        </p:nvCxnSpPr>
        <p:spPr>
          <a:xfrm>
            <a:off x="1243853" y="6981132"/>
            <a:ext cx="0" cy="4978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2" name="Textfeld 111">
            <a:extLst>
              <a:ext uri="{FF2B5EF4-FFF2-40B4-BE49-F238E27FC236}">
                <a16:creationId xmlns:a16="http://schemas.microsoft.com/office/drawing/2014/main" id="{CBF359ED-C0D6-294A-A1F8-6C4F98F3A1C2}"/>
              </a:ext>
            </a:extLst>
          </p:cNvPr>
          <p:cNvSpPr txBox="1"/>
          <p:nvPr/>
        </p:nvSpPr>
        <p:spPr>
          <a:xfrm>
            <a:off x="383857" y="8375058"/>
            <a:ext cx="802846" cy="307777"/>
          </a:xfrm>
          <a:prstGeom prst="rect">
            <a:avLst/>
          </a:prstGeom>
          <a:noFill/>
        </p:spPr>
        <p:txBody>
          <a:bodyPr wrap="square" rtlCol="0">
            <a:spAutoFit/>
          </a:bodyPr>
          <a:lstStyle/>
          <a:p>
            <a:r>
              <a:rPr lang="de-DE" sz="1400" dirty="0"/>
              <a:t>X6 </a:t>
            </a:r>
            <a:r>
              <a:rPr lang="de-DE" sz="1400" dirty="0" err="1"/>
              <a:t>dice</a:t>
            </a:r>
            <a:endParaRPr lang="de-DE" sz="1400" dirty="0"/>
          </a:p>
        </p:txBody>
      </p:sp>
      <p:cxnSp>
        <p:nvCxnSpPr>
          <p:cNvPr id="113" name="Gerade Verbindung mit Pfeil 112">
            <a:extLst>
              <a:ext uri="{FF2B5EF4-FFF2-40B4-BE49-F238E27FC236}">
                <a16:creationId xmlns:a16="http://schemas.microsoft.com/office/drawing/2014/main" id="{242DC8AE-0AD9-DE4B-B151-A155293F7E37}"/>
              </a:ext>
            </a:extLst>
          </p:cNvPr>
          <p:cNvCxnSpPr>
            <a:cxnSpLocks/>
          </p:cNvCxnSpPr>
          <p:nvPr/>
        </p:nvCxnSpPr>
        <p:spPr>
          <a:xfrm>
            <a:off x="1243853" y="8279519"/>
            <a:ext cx="0" cy="4978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4" name="Gerade Verbindung mit Pfeil 113">
            <a:extLst>
              <a:ext uri="{FF2B5EF4-FFF2-40B4-BE49-F238E27FC236}">
                <a16:creationId xmlns:a16="http://schemas.microsoft.com/office/drawing/2014/main" id="{517965E5-D6A5-7841-A323-BE8F8D9C620B}"/>
              </a:ext>
            </a:extLst>
          </p:cNvPr>
          <p:cNvCxnSpPr/>
          <p:nvPr/>
        </p:nvCxnSpPr>
        <p:spPr>
          <a:xfrm>
            <a:off x="2882242" y="7010206"/>
            <a:ext cx="14" cy="49788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5" name="Gewinkelte Verbindung 114">
            <a:extLst>
              <a:ext uri="{FF2B5EF4-FFF2-40B4-BE49-F238E27FC236}">
                <a16:creationId xmlns:a16="http://schemas.microsoft.com/office/drawing/2014/main" id="{3D3E62D2-19ED-464C-A586-396EDF9B4F4E}"/>
              </a:ext>
            </a:extLst>
          </p:cNvPr>
          <p:cNvCxnSpPr>
            <a:cxnSpLocks/>
          </p:cNvCxnSpPr>
          <p:nvPr/>
        </p:nvCxnSpPr>
        <p:spPr>
          <a:xfrm rot="16200000" flipH="1">
            <a:off x="1876939" y="6502769"/>
            <a:ext cx="537430" cy="1473203"/>
          </a:xfrm>
          <a:prstGeom prst="bent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16" name="Textfeld 115">
            <a:extLst>
              <a:ext uri="{FF2B5EF4-FFF2-40B4-BE49-F238E27FC236}">
                <a16:creationId xmlns:a16="http://schemas.microsoft.com/office/drawing/2014/main" id="{1D1362BF-3FD6-3940-8616-D03BF71C97D5}"/>
              </a:ext>
            </a:extLst>
          </p:cNvPr>
          <p:cNvSpPr txBox="1"/>
          <p:nvPr/>
        </p:nvSpPr>
        <p:spPr>
          <a:xfrm>
            <a:off x="1839713" y="6980786"/>
            <a:ext cx="994649" cy="307777"/>
          </a:xfrm>
          <a:prstGeom prst="rect">
            <a:avLst/>
          </a:prstGeom>
          <a:noFill/>
        </p:spPr>
        <p:txBody>
          <a:bodyPr wrap="square" rtlCol="0">
            <a:spAutoFit/>
          </a:bodyPr>
          <a:lstStyle/>
          <a:p>
            <a:r>
              <a:rPr lang="de-DE" sz="1400" dirty="0">
                <a:solidFill>
                  <a:srgbClr val="0070C0"/>
                </a:solidFill>
              </a:rPr>
              <a:t>5% (:20)</a:t>
            </a:r>
          </a:p>
        </p:txBody>
      </p:sp>
      <p:sp>
        <p:nvSpPr>
          <p:cNvPr id="117" name="Textfeld 116">
            <a:extLst>
              <a:ext uri="{FF2B5EF4-FFF2-40B4-BE49-F238E27FC236}">
                <a16:creationId xmlns:a16="http://schemas.microsoft.com/office/drawing/2014/main" id="{30AD2095-A3B2-914F-A6E4-3A9863EDE8D7}"/>
              </a:ext>
            </a:extLst>
          </p:cNvPr>
          <p:cNvSpPr txBox="1"/>
          <p:nvPr/>
        </p:nvSpPr>
        <p:spPr>
          <a:xfrm>
            <a:off x="2875892" y="7233816"/>
            <a:ext cx="1117600" cy="307777"/>
          </a:xfrm>
          <a:prstGeom prst="rect">
            <a:avLst/>
          </a:prstGeom>
          <a:noFill/>
        </p:spPr>
        <p:txBody>
          <a:bodyPr wrap="square" rtlCol="0">
            <a:spAutoFit/>
          </a:bodyPr>
          <a:lstStyle/>
          <a:p>
            <a:r>
              <a:rPr lang="de-DE" sz="1400" dirty="0">
                <a:solidFill>
                  <a:srgbClr val="0070C0"/>
                </a:solidFill>
              </a:rPr>
              <a:t>+ H5 – H3</a:t>
            </a:r>
          </a:p>
        </p:txBody>
      </p:sp>
      <p:cxnSp>
        <p:nvCxnSpPr>
          <p:cNvPr id="118" name="Gerade Verbindung mit Pfeil 117">
            <a:extLst>
              <a:ext uri="{FF2B5EF4-FFF2-40B4-BE49-F238E27FC236}">
                <a16:creationId xmlns:a16="http://schemas.microsoft.com/office/drawing/2014/main" id="{5E79FC2C-9F73-1B41-AA37-1907D003FCBF}"/>
              </a:ext>
            </a:extLst>
          </p:cNvPr>
          <p:cNvCxnSpPr/>
          <p:nvPr/>
        </p:nvCxnSpPr>
        <p:spPr>
          <a:xfrm>
            <a:off x="2882242" y="8294404"/>
            <a:ext cx="14" cy="49788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9" name="Gewinkelte Verbindung 118">
            <a:extLst>
              <a:ext uri="{FF2B5EF4-FFF2-40B4-BE49-F238E27FC236}">
                <a16:creationId xmlns:a16="http://schemas.microsoft.com/office/drawing/2014/main" id="{19159F18-4254-5244-A1BF-DF193CE5B861}"/>
              </a:ext>
            </a:extLst>
          </p:cNvPr>
          <p:cNvCxnSpPr>
            <a:cxnSpLocks/>
          </p:cNvCxnSpPr>
          <p:nvPr/>
        </p:nvCxnSpPr>
        <p:spPr>
          <a:xfrm rot="16200000" flipH="1">
            <a:off x="1876939" y="7786967"/>
            <a:ext cx="537430" cy="1473203"/>
          </a:xfrm>
          <a:prstGeom prst="bent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20" name="Textfeld 119">
            <a:extLst>
              <a:ext uri="{FF2B5EF4-FFF2-40B4-BE49-F238E27FC236}">
                <a16:creationId xmlns:a16="http://schemas.microsoft.com/office/drawing/2014/main" id="{A2F4F9F5-DEC5-2C47-9282-9F4176535862}"/>
              </a:ext>
            </a:extLst>
          </p:cNvPr>
          <p:cNvSpPr txBox="1"/>
          <p:nvPr/>
        </p:nvSpPr>
        <p:spPr>
          <a:xfrm>
            <a:off x="1839713" y="8264984"/>
            <a:ext cx="994649" cy="307777"/>
          </a:xfrm>
          <a:prstGeom prst="rect">
            <a:avLst/>
          </a:prstGeom>
          <a:noFill/>
        </p:spPr>
        <p:txBody>
          <a:bodyPr wrap="square" rtlCol="0">
            <a:spAutoFit/>
          </a:bodyPr>
          <a:lstStyle/>
          <a:p>
            <a:r>
              <a:rPr lang="de-DE" sz="1400" dirty="0">
                <a:solidFill>
                  <a:srgbClr val="0070C0"/>
                </a:solidFill>
              </a:rPr>
              <a:t>5% (:20)</a:t>
            </a:r>
          </a:p>
        </p:txBody>
      </p:sp>
      <p:sp>
        <p:nvSpPr>
          <p:cNvPr id="121" name="Textfeld 120">
            <a:extLst>
              <a:ext uri="{FF2B5EF4-FFF2-40B4-BE49-F238E27FC236}">
                <a16:creationId xmlns:a16="http://schemas.microsoft.com/office/drawing/2014/main" id="{EFB7EE1B-6D37-BD4D-878B-586840EDD859}"/>
              </a:ext>
            </a:extLst>
          </p:cNvPr>
          <p:cNvSpPr txBox="1"/>
          <p:nvPr/>
        </p:nvSpPr>
        <p:spPr>
          <a:xfrm>
            <a:off x="2875892" y="8518014"/>
            <a:ext cx="1117600" cy="307777"/>
          </a:xfrm>
          <a:prstGeom prst="rect">
            <a:avLst/>
          </a:prstGeom>
          <a:noFill/>
        </p:spPr>
        <p:txBody>
          <a:bodyPr wrap="square" rtlCol="0">
            <a:spAutoFit/>
          </a:bodyPr>
          <a:lstStyle/>
          <a:p>
            <a:r>
              <a:rPr lang="de-DE" sz="1400" dirty="0">
                <a:solidFill>
                  <a:srgbClr val="0070C0"/>
                </a:solidFill>
              </a:rPr>
              <a:t>+ H6 – H4</a:t>
            </a:r>
          </a:p>
        </p:txBody>
      </p:sp>
      <p:sp>
        <p:nvSpPr>
          <p:cNvPr id="150" name="Textfeld 149">
            <a:extLst>
              <a:ext uri="{FF2B5EF4-FFF2-40B4-BE49-F238E27FC236}">
                <a16:creationId xmlns:a16="http://schemas.microsoft.com/office/drawing/2014/main" id="{EFEF8805-C2A4-7649-B879-CBB1BAA5CD71}"/>
              </a:ext>
            </a:extLst>
          </p:cNvPr>
          <p:cNvSpPr txBox="1"/>
          <p:nvPr/>
        </p:nvSpPr>
        <p:spPr>
          <a:xfrm>
            <a:off x="4497341" y="4651644"/>
            <a:ext cx="1117600" cy="307777"/>
          </a:xfrm>
          <a:prstGeom prst="rect">
            <a:avLst/>
          </a:prstGeom>
          <a:noFill/>
        </p:spPr>
        <p:txBody>
          <a:bodyPr wrap="square" rtlCol="0">
            <a:spAutoFit/>
          </a:bodyPr>
          <a:lstStyle/>
          <a:p>
            <a:r>
              <a:rPr lang="de-DE" sz="1400" dirty="0">
                <a:solidFill>
                  <a:srgbClr val="FF0000"/>
                </a:solidFill>
              </a:rPr>
              <a:t>+ I3 – D3</a:t>
            </a:r>
          </a:p>
        </p:txBody>
      </p:sp>
      <p:sp>
        <p:nvSpPr>
          <p:cNvPr id="151" name="Textfeld 150">
            <a:extLst>
              <a:ext uri="{FF2B5EF4-FFF2-40B4-BE49-F238E27FC236}">
                <a16:creationId xmlns:a16="http://schemas.microsoft.com/office/drawing/2014/main" id="{5B875532-EBD4-A449-AA12-85E2C073A0BD}"/>
              </a:ext>
            </a:extLst>
          </p:cNvPr>
          <p:cNvSpPr txBox="1"/>
          <p:nvPr/>
        </p:nvSpPr>
        <p:spPr>
          <a:xfrm>
            <a:off x="4497340" y="5934053"/>
            <a:ext cx="1117600" cy="307777"/>
          </a:xfrm>
          <a:prstGeom prst="rect">
            <a:avLst/>
          </a:prstGeom>
          <a:noFill/>
        </p:spPr>
        <p:txBody>
          <a:bodyPr wrap="square" rtlCol="0">
            <a:spAutoFit/>
          </a:bodyPr>
          <a:lstStyle/>
          <a:p>
            <a:r>
              <a:rPr lang="de-DE" sz="1400" dirty="0">
                <a:solidFill>
                  <a:srgbClr val="FF0000"/>
                </a:solidFill>
              </a:rPr>
              <a:t>+ I4 – D4</a:t>
            </a:r>
          </a:p>
        </p:txBody>
      </p:sp>
      <p:sp>
        <p:nvSpPr>
          <p:cNvPr id="152" name="Textfeld 151">
            <a:extLst>
              <a:ext uri="{FF2B5EF4-FFF2-40B4-BE49-F238E27FC236}">
                <a16:creationId xmlns:a16="http://schemas.microsoft.com/office/drawing/2014/main" id="{BCE72B80-8277-914C-BBAA-DAFB0DE349DC}"/>
              </a:ext>
            </a:extLst>
          </p:cNvPr>
          <p:cNvSpPr txBox="1"/>
          <p:nvPr/>
        </p:nvSpPr>
        <p:spPr>
          <a:xfrm>
            <a:off x="4497326" y="7222604"/>
            <a:ext cx="1199175" cy="307777"/>
          </a:xfrm>
          <a:prstGeom prst="rect">
            <a:avLst/>
          </a:prstGeom>
          <a:noFill/>
        </p:spPr>
        <p:txBody>
          <a:bodyPr wrap="square" rtlCol="0">
            <a:spAutoFit/>
          </a:bodyPr>
          <a:lstStyle/>
          <a:p>
            <a:r>
              <a:rPr lang="de-DE" sz="1400" dirty="0">
                <a:solidFill>
                  <a:srgbClr val="FF0000"/>
                </a:solidFill>
              </a:rPr>
              <a:t>+ I5 – I3 – D5</a:t>
            </a:r>
          </a:p>
        </p:txBody>
      </p:sp>
      <p:sp>
        <p:nvSpPr>
          <p:cNvPr id="153" name="Textfeld 152">
            <a:extLst>
              <a:ext uri="{FF2B5EF4-FFF2-40B4-BE49-F238E27FC236}">
                <a16:creationId xmlns:a16="http://schemas.microsoft.com/office/drawing/2014/main" id="{90FF1D77-D605-E94B-85D5-B651D36DDC10}"/>
              </a:ext>
            </a:extLst>
          </p:cNvPr>
          <p:cNvSpPr txBox="1"/>
          <p:nvPr/>
        </p:nvSpPr>
        <p:spPr>
          <a:xfrm>
            <a:off x="4497326" y="8506802"/>
            <a:ext cx="1197937" cy="307777"/>
          </a:xfrm>
          <a:prstGeom prst="rect">
            <a:avLst/>
          </a:prstGeom>
          <a:noFill/>
        </p:spPr>
        <p:txBody>
          <a:bodyPr wrap="square" rtlCol="0">
            <a:spAutoFit/>
          </a:bodyPr>
          <a:lstStyle/>
          <a:p>
            <a:r>
              <a:rPr lang="de-DE" sz="1400" dirty="0">
                <a:solidFill>
                  <a:srgbClr val="FF0000"/>
                </a:solidFill>
              </a:rPr>
              <a:t>+ I6 – I4 – D6</a:t>
            </a:r>
          </a:p>
        </p:txBody>
      </p:sp>
      <p:grpSp>
        <p:nvGrpSpPr>
          <p:cNvPr id="165" name="Gruppieren 164">
            <a:extLst>
              <a:ext uri="{FF2B5EF4-FFF2-40B4-BE49-F238E27FC236}">
                <a16:creationId xmlns:a16="http://schemas.microsoft.com/office/drawing/2014/main" id="{DB5AF535-9509-C04B-9402-E440362CD60F}"/>
              </a:ext>
            </a:extLst>
          </p:cNvPr>
          <p:cNvGrpSpPr/>
          <p:nvPr/>
        </p:nvGrpSpPr>
        <p:grpSpPr>
          <a:xfrm>
            <a:off x="4844028" y="3647062"/>
            <a:ext cx="1784364" cy="769888"/>
            <a:chOff x="4844028" y="3007982"/>
            <a:chExt cx="1784364" cy="769888"/>
          </a:xfrm>
        </p:grpSpPr>
        <p:sp>
          <p:nvSpPr>
            <p:cNvPr id="90" name="Textfeld 89">
              <a:extLst>
                <a:ext uri="{FF2B5EF4-FFF2-40B4-BE49-F238E27FC236}">
                  <a16:creationId xmlns:a16="http://schemas.microsoft.com/office/drawing/2014/main" id="{10CCEA10-0B6E-F644-86DC-7F20DFEA38BA}"/>
                </a:ext>
              </a:extLst>
            </p:cNvPr>
            <p:cNvSpPr txBox="1"/>
            <p:nvPr/>
          </p:nvSpPr>
          <p:spPr>
            <a:xfrm>
              <a:off x="4927789" y="3124429"/>
              <a:ext cx="1117600" cy="523220"/>
            </a:xfrm>
            <a:prstGeom prst="rect">
              <a:avLst/>
            </a:prstGeom>
            <a:noFill/>
          </p:spPr>
          <p:txBody>
            <a:bodyPr wrap="square" rtlCol="0">
              <a:spAutoFit/>
            </a:bodyPr>
            <a:lstStyle/>
            <a:p>
              <a:r>
                <a:rPr lang="de-DE" sz="1400" dirty="0">
                  <a:solidFill>
                    <a:schemeClr val="bg1">
                      <a:lumMod val="50000"/>
                    </a:schemeClr>
                  </a:solidFill>
                </a:rPr>
                <a:t>&gt; ICU </a:t>
              </a:r>
              <a:r>
                <a:rPr lang="de-DE" sz="1400" dirty="0" err="1">
                  <a:solidFill>
                    <a:schemeClr val="bg1">
                      <a:lumMod val="50000"/>
                    </a:schemeClr>
                  </a:solidFill>
                </a:rPr>
                <a:t>capacity</a:t>
              </a:r>
              <a:endParaRPr lang="de-DE" sz="1400" dirty="0">
                <a:solidFill>
                  <a:schemeClr val="bg1">
                    <a:lumMod val="50000"/>
                  </a:schemeClr>
                </a:solidFill>
              </a:endParaRPr>
            </a:p>
          </p:txBody>
        </p:sp>
        <p:sp>
          <p:nvSpPr>
            <p:cNvPr id="156" name="Abgerundetes Rechteck 155">
              <a:extLst>
                <a:ext uri="{FF2B5EF4-FFF2-40B4-BE49-F238E27FC236}">
                  <a16:creationId xmlns:a16="http://schemas.microsoft.com/office/drawing/2014/main" id="{CC9C69A8-6548-9A41-B068-63B7410F830C}"/>
                </a:ext>
              </a:extLst>
            </p:cNvPr>
            <p:cNvSpPr/>
            <p:nvPr/>
          </p:nvSpPr>
          <p:spPr>
            <a:xfrm>
              <a:off x="5766978" y="3007982"/>
              <a:ext cx="749508" cy="749508"/>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7" name="Textfeld 156">
              <a:extLst>
                <a:ext uri="{FF2B5EF4-FFF2-40B4-BE49-F238E27FC236}">
                  <a16:creationId xmlns:a16="http://schemas.microsoft.com/office/drawing/2014/main" id="{E35CECC2-53A3-EE46-8DAB-9E559352FAFF}"/>
                </a:ext>
              </a:extLst>
            </p:cNvPr>
            <p:cNvSpPr txBox="1"/>
            <p:nvPr/>
          </p:nvSpPr>
          <p:spPr>
            <a:xfrm>
              <a:off x="6112273" y="3408538"/>
              <a:ext cx="516119" cy="369332"/>
            </a:xfrm>
            <a:prstGeom prst="rect">
              <a:avLst/>
            </a:prstGeom>
            <a:noFill/>
          </p:spPr>
          <p:txBody>
            <a:bodyPr wrap="square" rtlCol="0">
              <a:spAutoFit/>
            </a:bodyPr>
            <a:lstStyle/>
            <a:p>
              <a:r>
                <a:rPr lang="de-DE" dirty="0">
                  <a:solidFill>
                    <a:schemeClr val="bg1">
                      <a:lumMod val="50000"/>
                    </a:schemeClr>
                  </a:solidFill>
                </a:rPr>
                <a:t>D3</a:t>
              </a:r>
            </a:p>
          </p:txBody>
        </p:sp>
        <p:cxnSp>
          <p:nvCxnSpPr>
            <p:cNvPr id="161" name="Gerade Verbindung mit Pfeil 160">
              <a:extLst>
                <a:ext uri="{FF2B5EF4-FFF2-40B4-BE49-F238E27FC236}">
                  <a16:creationId xmlns:a16="http://schemas.microsoft.com/office/drawing/2014/main" id="{57548810-2FB3-0C4C-84D5-6306E46C2DB9}"/>
                </a:ext>
              </a:extLst>
            </p:cNvPr>
            <p:cNvCxnSpPr>
              <a:cxnSpLocks/>
              <a:stCxn id="132" idx="3"/>
              <a:endCxn id="156" idx="1"/>
            </p:cNvCxnSpPr>
            <p:nvPr/>
          </p:nvCxnSpPr>
          <p:spPr>
            <a:xfrm flipV="1">
              <a:off x="4844028" y="3382736"/>
              <a:ext cx="922950" cy="10437"/>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64" name="Textfeld 163">
            <a:extLst>
              <a:ext uri="{FF2B5EF4-FFF2-40B4-BE49-F238E27FC236}">
                <a16:creationId xmlns:a16="http://schemas.microsoft.com/office/drawing/2014/main" id="{1689B0C6-F4E7-D84E-B377-6B7AD5DDA13A}"/>
              </a:ext>
            </a:extLst>
          </p:cNvPr>
          <p:cNvSpPr txBox="1"/>
          <p:nvPr/>
        </p:nvSpPr>
        <p:spPr>
          <a:xfrm>
            <a:off x="1839713" y="1833175"/>
            <a:ext cx="1117600" cy="307777"/>
          </a:xfrm>
          <a:prstGeom prst="rect">
            <a:avLst/>
          </a:prstGeom>
          <a:noFill/>
        </p:spPr>
        <p:txBody>
          <a:bodyPr wrap="square" rtlCol="0">
            <a:spAutoFit/>
          </a:bodyPr>
          <a:lstStyle/>
          <a:p>
            <a:r>
              <a:rPr lang="de-DE" sz="1400" dirty="0">
                <a:solidFill>
                  <a:srgbClr val="0070C0"/>
                </a:solidFill>
              </a:rPr>
              <a:t>5% (:20)</a:t>
            </a:r>
          </a:p>
        </p:txBody>
      </p:sp>
      <p:grpSp>
        <p:nvGrpSpPr>
          <p:cNvPr id="166" name="Gruppieren 165">
            <a:extLst>
              <a:ext uri="{FF2B5EF4-FFF2-40B4-BE49-F238E27FC236}">
                <a16:creationId xmlns:a16="http://schemas.microsoft.com/office/drawing/2014/main" id="{400C3C5F-2CDE-C447-A397-796E53A091B7}"/>
              </a:ext>
            </a:extLst>
          </p:cNvPr>
          <p:cNvGrpSpPr/>
          <p:nvPr/>
        </p:nvGrpSpPr>
        <p:grpSpPr>
          <a:xfrm>
            <a:off x="4839198" y="4936180"/>
            <a:ext cx="1784364" cy="769888"/>
            <a:chOff x="4844028" y="3007982"/>
            <a:chExt cx="1784364" cy="769888"/>
          </a:xfrm>
        </p:grpSpPr>
        <p:sp>
          <p:nvSpPr>
            <p:cNvPr id="167" name="Textfeld 166">
              <a:extLst>
                <a:ext uri="{FF2B5EF4-FFF2-40B4-BE49-F238E27FC236}">
                  <a16:creationId xmlns:a16="http://schemas.microsoft.com/office/drawing/2014/main" id="{E97FEE9A-1BCE-CC42-94D3-C3F950FF53C5}"/>
                </a:ext>
              </a:extLst>
            </p:cNvPr>
            <p:cNvSpPr txBox="1"/>
            <p:nvPr/>
          </p:nvSpPr>
          <p:spPr>
            <a:xfrm>
              <a:off x="4927789" y="3124429"/>
              <a:ext cx="1117600" cy="523220"/>
            </a:xfrm>
            <a:prstGeom prst="rect">
              <a:avLst/>
            </a:prstGeom>
            <a:noFill/>
          </p:spPr>
          <p:txBody>
            <a:bodyPr wrap="square" rtlCol="0">
              <a:spAutoFit/>
            </a:bodyPr>
            <a:lstStyle/>
            <a:p>
              <a:r>
                <a:rPr lang="de-DE" sz="1400" dirty="0">
                  <a:solidFill>
                    <a:schemeClr val="bg1">
                      <a:lumMod val="50000"/>
                    </a:schemeClr>
                  </a:solidFill>
                </a:rPr>
                <a:t>&gt; ICU </a:t>
              </a:r>
              <a:r>
                <a:rPr lang="de-DE" sz="1400" dirty="0" err="1">
                  <a:solidFill>
                    <a:schemeClr val="bg1">
                      <a:lumMod val="50000"/>
                    </a:schemeClr>
                  </a:solidFill>
                </a:rPr>
                <a:t>capacity</a:t>
              </a:r>
              <a:endParaRPr lang="de-DE" sz="1400" dirty="0">
                <a:solidFill>
                  <a:schemeClr val="bg1">
                    <a:lumMod val="50000"/>
                  </a:schemeClr>
                </a:solidFill>
              </a:endParaRPr>
            </a:p>
          </p:txBody>
        </p:sp>
        <p:sp>
          <p:nvSpPr>
            <p:cNvPr id="168" name="Abgerundetes Rechteck 167">
              <a:extLst>
                <a:ext uri="{FF2B5EF4-FFF2-40B4-BE49-F238E27FC236}">
                  <a16:creationId xmlns:a16="http://schemas.microsoft.com/office/drawing/2014/main" id="{BFD27190-A0E8-424E-82EB-4FE9E98E8015}"/>
                </a:ext>
              </a:extLst>
            </p:cNvPr>
            <p:cNvSpPr/>
            <p:nvPr/>
          </p:nvSpPr>
          <p:spPr>
            <a:xfrm>
              <a:off x="5766978" y="3007982"/>
              <a:ext cx="749508" cy="749508"/>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9" name="Textfeld 168">
              <a:extLst>
                <a:ext uri="{FF2B5EF4-FFF2-40B4-BE49-F238E27FC236}">
                  <a16:creationId xmlns:a16="http://schemas.microsoft.com/office/drawing/2014/main" id="{8B52E52D-AE2B-A348-97E2-2F39EAF32236}"/>
                </a:ext>
              </a:extLst>
            </p:cNvPr>
            <p:cNvSpPr txBox="1"/>
            <p:nvPr/>
          </p:nvSpPr>
          <p:spPr>
            <a:xfrm>
              <a:off x="6112273" y="3408538"/>
              <a:ext cx="516119" cy="369332"/>
            </a:xfrm>
            <a:prstGeom prst="rect">
              <a:avLst/>
            </a:prstGeom>
            <a:noFill/>
          </p:spPr>
          <p:txBody>
            <a:bodyPr wrap="square" rtlCol="0">
              <a:spAutoFit/>
            </a:bodyPr>
            <a:lstStyle/>
            <a:p>
              <a:r>
                <a:rPr lang="de-DE" dirty="0">
                  <a:solidFill>
                    <a:schemeClr val="bg1">
                      <a:lumMod val="50000"/>
                    </a:schemeClr>
                  </a:solidFill>
                </a:rPr>
                <a:t>D4</a:t>
              </a:r>
            </a:p>
          </p:txBody>
        </p:sp>
        <p:cxnSp>
          <p:nvCxnSpPr>
            <p:cNvPr id="170" name="Gerade Verbindung mit Pfeil 169">
              <a:extLst>
                <a:ext uri="{FF2B5EF4-FFF2-40B4-BE49-F238E27FC236}">
                  <a16:creationId xmlns:a16="http://schemas.microsoft.com/office/drawing/2014/main" id="{467E47CB-FC0B-EB4B-8590-FA8706F83D65}"/>
                </a:ext>
              </a:extLst>
            </p:cNvPr>
            <p:cNvCxnSpPr>
              <a:cxnSpLocks/>
              <a:endCxn id="168" idx="1"/>
            </p:cNvCxnSpPr>
            <p:nvPr/>
          </p:nvCxnSpPr>
          <p:spPr>
            <a:xfrm flipV="1">
              <a:off x="4844028" y="3382736"/>
              <a:ext cx="922950" cy="605"/>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71" name="Gruppieren 170">
            <a:extLst>
              <a:ext uri="{FF2B5EF4-FFF2-40B4-BE49-F238E27FC236}">
                <a16:creationId xmlns:a16="http://schemas.microsoft.com/office/drawing/2014/main" id="{17E3D8CA-F1B1-2241-B1F8-B64586ECA038}"/>
              </a:ext>
            </a:extLst>
          </p:cNvPr>
          <p:cNvGrpSpPr/>
          <p:nvPr/>
        </p:nvGrpSpPr>
        <p:grpSpPr>
          <a:xfrm>
            <a:off x="4839198" y="6250375"/>
            <a:ext cx="1784364" cy="769888"/>
            <a:chOff x="4844028" y="3007982"/>
            <a:chExt cx="1784364" cy="769888"/>
          </a:xfrm>
        </p:grpSpPr>
        <p:sp>
          <p:nvSpPr>
            <p:cNvPr id="172" name="Textfeld 171">
              <a:extLst>
                <a:ext uri="{FF2B5EF4-FFF2-40B4-BE49-F238E27FC236}">
                  <a16:creationId xmlns:a16="http://schemas.microsoft.com/office/drawing/2014/main" id="{B4129317-5AE0-8F42-BBB7-B40E1EF51698}"/>
                </a:ext>
              </a:extLst>
            </p:cNvPr>
            <p:cNvSpPr txBox="1"/>
            <p:nvPr/>
          </p:nvSpPr>
          <p:spPr>
            <a:xfrm>
              <a:off x="4927789" y="3124429"/>
              <a:ext cx="1117600" cy="523220"/>
            </a:xfrm>
            <a:prstGeom prst="rect">
              <a:avLst/>
            </a:prstGeom>
            <a:noFill/>
          </p:spPr>
          <p:txBody>
            <a:bodyPr wrap="square" rtlCol="0">
              <a:spAutoFit/>
            </a:bodyPr>
            <a:lstStyle/>
            <a:p>
              <a:r>
                <a:rPr lang="de-DE" sz="1400" dirty="0">
                  <a:solidFill>
                    <a:schemeClr val="bg1">
                      <a:lumMod val="50000"/>
                    </a:schemeClr>
                  </a:solidFill>
                </a:rPr>
                <a:t>&gt; ICU </a:t>
              </a:r>
              <a:r>
                <a:rPr lang="de-DE" sz="1400" dirty="0" err="1">
                  <a:solidFill>
                    <a:schemeClr val="bg1">
                      <a:lumMod val="50000"/>
                    </a:schemeClr>
                  </a:solidFill>
                </a:rPr>
                <a:t>capacity</a:t>
              </a:r>
              <a:endParaRPr lang="de-DE" sz="1400" dirty="0">
                <a:solidFill>
                  <a:schemeClr val="bg1">
                    <a:lumMod val="50000"/>
                  </a:schemeClr>
                </a:solidFill>
              </a:endParaRPr>
            </a:p>
          </p:txBody>
        </p:sp>
        <p:sp>
          <p:nvSpPr>
            <p:cNvPr id="173" name="Abgerundetes Rechteck 172">
              <a:extLst>
                <a:ext uri="{FF2B5EF4-FFF2-40B4-BE49-F238E27FC236}">
                  <a16:creationId xmlns:a16="http://schemas.microsoft.com/office/drawing/2014/main" id="{3E45C039-3C98-D14C-9791-8CB898A230E6}"/>
                </a:ext>
              </a:extLst>
            </p:cNvPr>
            <p:cNvSpPr/>
            <p:nvPr/>
          </p:nvSpPr>
          <p:spPr>
            <a:xfrm>
              <a:off x="5766978" y="3007982"/>
              <a:ext cx="749508" cy="749508"/>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4" name="Textfeld 173">
              <a:extLst>
                <a:ext uri="{FF2B5EF4-FFF2-40B4-BE49-F238E27FC236}">
                  <a16:creationId xmlns:a16="http://schemas.microsoft.com/office/drawing/2014/main" id="{4E549E9E-CCBE-2945-89EB-7A248EF47D19}"/>
                </a:ext>
              </a:extLst>
            </p:cNvPr>
            <p:cNvSpPr txBox="1"/>
            <p:nvPr/>
          </p:nvSpPr>
          <p:spPr>
            <a:xfrm>
              <a:off x="6112273" y="3408538"/>
              <a:ext cx="516119" cy="369332"/>
            </a:xfrm>
            <a:prstGeom prst="rect">
              <a:avLst/>
            </a:prstGeom>
            <a:noFill/>
          </p:spPr>
          <p:txBody>
            <a:bodyPr wrap="square" rtlCol="0">
              <a:spAutoFit/>
            </a:bodyPr>
            <a:lstStyle/>
            <a:p>
              <a:r>
                <a:rPr lang="de-DE" dirty="0">
                  <a:solidFill>
                    <a:schemeClr val="bg1">
                      <a:lumMod val="50000"/>
                    </a:schemeClr>
                  </a:solidFill>
                </a:rPr>
                <a:t>D5</a:t>
              </a:r>
            </a:p>
          </p:txBody>
        </p:sp>
        <p:cxnSp>
          <p:nvCxnSpPr>
            <p:cNvPr id="175" name="Gerade Verbindung mit Pfeil 174">
              <a:extLst>
                <a:ext uri="{FF2B5EF4-FFF2-40B4-BE49-F238E27FC236}">
                  <a16:creationId xmlns:a16="http://schemas.microsoft.com/office/drawing/2014/main" id="{8266087B-22BD-E84A-8152-677ECB4D466F}"/>
                </a:ext>
              </a:extLst>
            </p:cNvPr>
            <p:cNvCxnSpPr>
              <a:cxnSpLocks/>
              <a:endCxn id="173" idx="1"/>
            </p:cNvCxnSpPr>
            <p:nvPr/>
          </p:nvCxnSpPr>
          <p:spPr>
            <a:xfrm flipV="1">
              <a:off x="4844028" y="3382736"/>
              <a:ext cx="922950" cy="605"/>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76" name="Gruppieren 175">
            <a:extLst>
              <a:ext uri="{FF2B5EF4-FFF2-40B4-BE49-F238E27FC236}">
                <a16:creationId xmlns:a16="http://schemas.microsoft.com/office/drawing/2014/main" id="{E605C7D5-A16D-1B4F-B7B9-AC2886A753C3}"/>
              </a:ext>
            </a:extLst>
          </p:cNvPr>
          <p:cNvGrpSpPr/>
          <p:nvPr/>
        </p:nvGrpSpPr>
        <p:grpSpPr>
          <a:xfrm>
            <a:off x="4845976" y="7527051"/>
            <a:ext cx="1784364" cy="769888"/>
            <a:chOff x="4844028" y="3007982"/>
            <a:chExt cx="1784364" cy="769888"/>
          </a:xfrm>
        </p:grpSpPr>
        <p:sp>
          <p:nvSpPr>
            <p:cNvPr id="177" name="Textfeld 176">
              <a:extLst>
                <a:ext uri="{FF2B5EF4-FFF2-40B4-BE49-F238E27FC236}">
                  <a16:creationId xmlns:a16="http://schemas.microsoft.com/office/drawing/2014/main" id="{3171848B-ACAD-5343-94A2-43E532C2D293}"/>
                </a:ext>
              </a:extLst>
            </p:cNvPr>
            <p:cNvSpPr txBox="1"/>
            <p:nvPr/>
          </p:nvSpPr>
          <p:spPr>
            <a:xfrm>
              <a:off x="4927789" y="3124429"/>
              <a:ext cx="1117600" cy="523220"/>
            </a:xfrm>
            <a:prstGeom prst="rect">
              <a:avLst/>
            </a:prstGeom>
            <a:noFill/>
          </p:spPr>
          <p:txBody>
            <a:bodyPr wrap="square" rtlCol="0">
              <a:spAutoFit/>
            </a:bodyPr>
            <a:lstStyle/>
            <a:p>
              <a:r>
                <a:rPr lang="de-DE" sz="1400" dirty="0">
                  <a:solidFill>
                    <a:schemeClr val="bg1">
                      <a:lumMod val="50000"/>
                    </a:schemeClr>
                  </a:solidFill>
                </a:rPr>
                <a:t>&gt; ICU </a:t>
              </a:r>
              <a:r>
                <a:rPr lang="de-DE" sz="1400" dirty="0" err="1">
                  <a:solidFill>
                    <a:schemeClr val="bg1">
                      <a:lumMod val="50000"/>
                    </a:schemeClr>
                  </a:solidFill>
                </a:rPr>
                <a:t>capacity</a:t>
              </a:r>
              <a:endParaRPr lang="de-DE" sz="1400" dirty="0">
                <a:solidFill>
                  <a:schemeClr val="bg1">
                    <a:lumMod val="50000"/>
                  </a:schemeClr>
                </a:solidFill>
              </a:endParaRPr>
            </a:p>
          </p:txBody>
        </p:sp>
        <p:sp>
          <p:nvSpPr>
            <p:cNvPr id="178" name="Abgerundetes Rechteck 177">
              <a:extLst>
                <a:ext uri="{FF2B5EF4-FFF2-40B4-BE49-F238E27FC236}">
                  <a16:creationId xmlns:a16="http://schemas.microsoft.com/office/drawing/2014/main" id="{5C9A8AF7-FA85-3242-B723-820D1AC658B0}"/>
                </a:ext>
              </a:extLst>
            </p:cNvPr>
            <p:cNvSpPr/>
            <p:nvPr/>
          </p:nvSpPr>
          <p:spPr>
            <a:xfrm>
              <a:off x="5766978" y="3007982"/>
              <a:ext cx="749508" cy="749508"/>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9" name="Textfeld 178">
              <a:extLst>
                <a:ext uri="{FF2B5EF4-FFF2-40B4-BE49-F238E27FC236}">
                  <a16:creationId xmlns:a16="http://schemas.microsoft.com/office/drawing/2014/main" id="{FB61487A-F34F-3143-A745-4EF0420018FC}"/>
                </a:ext>
              </a:extLst>
            </p:cNvPr>
            <p:cNvSpPr txBox="1"/>
            <p:nvPr/>
          </p:nvSpPr>
          <p:spPr>
            <a:xfrm>
              <a:off x="6112273" y="3408538"/>
              <a:ext cx="516119" cy="369332"/>
            </a:xfrm>
            <a:prstGeom prst="rect">
              <a:avLst/>
            </a:prstGeom>
            <a:noFill/>
          </p:spPr>
          <p:txBody>
            <a:bodyPr wrap="square" rtlCol="0">
              <a:spAutoFit/>
            </a:bodyPr>
            <a:lstStyle/>
            <a:p>
              <a:r>
                <a:rPr lang="de-DE" dirty="0">
                  <a:solidFill>
                    <a:schemeClr val="bg1">
                      <a:lumMod val="50000"/>
                    </a:schemeClr>
                  </a:solidFill>
                </a:rPr>
                <a:t>D6</a:t>
              </a:r>
            </a:p>
          </p:txBody>
        </p:sp>
        <p:cxnSp>
          <p:nvCxnSpPr>
            <p:cNvPr id="180" name="Gerade Verbindung mit Pfeil 179">
              <a:extLst>
                <a:ext uri="{FF2B5EF4-FFF2-40B4-BE49-F238E27FC236}">
                  <a16:creationId xmlns:a16="http://schemas.microsoft.com/office/drawing/2014/main" id="{CBF430E7-FEB7-4D42-9A9E-C7C82561B74F}"/>
                </a:ext>
              </a:extLst>
            </p:cNvPr>
            <p:cNvCxnSpPr>
              <a:cxnSpLocks/>
              <a:endCxn id="178" idx="1"/>
            </p:cNvCxnSpPr>
            <p:nvPr/>
          </p:nvCxnSpPr>
          <p:spPr>
            <a:xfrm flipV="1">
              <a:off x="4844028" y="3382736"/>
              <a:ext cx="922950" cy="605"/>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1" name="Gruppieren 180">
            <a:extLst>
              <a:ext uri="{FF2B5EF4-FFF2-40B4-BE49-F238E27FC236}">
                <a16:creationId xmlns:a16="http://schemas.microsoft.com/office/drawing/2014/main" id="{59ECA35D-637D-3C4B-BE69-99702918A9B9}"/>
              </a:ext>
            </a:extLst>
          </p:cNvPr>
          <p:cNvGrpSpPr/>
          <p:nvPr/>
        </p:nvGrpSpPr>
        <p:grpSpPr>
          <a:xfrm>
            <a:off x="4839198" y="8755859"/>
            <a:ext cx="1784364" cy="769888"/>
            <a:chOff x="4844028" y="3007982"/>
            <a:chExt cx="1784364" cy="769888"/>
          </a:xfrm>
        </p:grpSpPr>
        <p:sp>
          <p:nvSpPr>
            <p:cNvPr id="182" name="Textfeld 181">
              <a:extLst>
                <a:ext uri="{FF2B5EF4-FFF2-40B4-BE49-F238E27FC236}">
                  <a16:creationId xmlns:a16="http://schemas.microsoft.com/office/drawing/2014/main" id="{481FB27E-CB41-D742-9CAC-267523F98818}"/>
                </a:ext>
              </a:extLst>
            </p:cNvPr>
            <p:cNvSpPr txBox="1"/>
            <p:nvPr/>
          </p:nvSpPr>
          <p:spPr>
            <a:xfrm>
              <a:off x="4927789" y="3124429"/>
              <a:ext cx="1117600" cy="523220"/>
            </a:xfrm>
            <a:prstGeom prst="rect">
              <a:avLst/>
            </a:prstGeom>
            <a:noFill/>
          </p:spPr>
          <p:txBody>
            <a:bodyPr wrap="square" rtlCol="0">
              <a:spAutoFit/>
            </a:bodyPr>
            <a:lstStyle/>
            <a:p>
              <a:r>
                <a:rPr lang="de-DE" sz="1400" dirty="0">
                  <a:solidFill>
                    <a:schemeClr val="bg1">
                      <a:lumMod val="50000"/>
                    </a:schemeClr>
                  </a:solidFill>
                </a:rPr>
                <a:t>&gt; ICU </a:t>
              </a:r>
              <a:r>
                <a:rPr lang="de-DE" sz="1400" dirty="0" err="1">
                  <a:solidFill>
                    <a:schemeClr val="bg1">
                      <a:lumMod val="50000"/>
                    </a:schemeClr>
                  </a:solidFill>
                </a:rPr>
                <a:t>capacity</a:t>
              </a:r>
              <a:endParaRPr lang="de-DE" sz="1400" dirty="0">
                <a:solidFill>
                  <a:schemeClr val="bg1">
                    <a:lumMod val="50000"/>
                  </a:schemeClr>
                </a:solidFill>
              </a:endParaRPr>
            </a:p>
          </p:txBody>
        </p:sp>
        <p:sp>
          <p:nvSpPr>
            <p:cNvPr id="183" name="Abgerundetes Rechteck 182">
              <a:extLst>
                <a:ext uri="{FF2B5EF4-FFF2-40B4-BE49-F238E27FC236}">
                  <a16:creationId xmlns:a16="http://schemas.microsoft.com/office/drawing/2014/main" id="{98EE4997-2A83-1141-8E30-3B3E177EE2AB}"/>
                </a:ext>
              </a:extLst>
            </p:cNvPr>
            <p:cNvSpPr/>
            <p:nvPr/>
          </p:nvSpPr>
          <p:spPr>
            <a:xfrm>
              <a:off x="5766978" y="3007982"/>
              <a:ext cx="749508" cy="749508"/>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4" name="Textfeld 183">
              <a:extLst>
                <a:ext uri="{FF2B5EF4-FFF2-40B4-BE49-F238E27FC236}">
                  <a16:creationId xmlns:a16="http://schemas.microsoft.com/office/drawing/2014/main" id="{B2525257-1E07-244A-A331-6538D8EA48EA}"/>
                </a:ext>
              </a:extLst>
            </p:cNvPr>
            <p:cNvSpPr txBox="1"/>
            <p:nvPr/>
          </p:nvSpPr>
          <p:spPr>
            <a:xfrm>
              <a:off x="6112273" y="3408538"/>
              <a:ext cx="516119" cy="369332"/>
            </a:xfrm>
            <a:prstGeom prst="rect">
              <a:avLst/>
            </a:prstGeom>
            <a:noFill/>
          </p:spPr>
          <p:txBody>
            <a:bodyPr wrap="square" rtlCol="0">
              <a:spAutoFit/>
            </a:bodyPr>
            <a:lstStyle/>
            <a:p>
              <a:r>
                <a:rPr lang="de-DE" dirty="0">
                  <a:solidFill>
                    <a:schemeClr val="bg1">
                      <a:lumMod val="50000"/>
                    </a:schemeClr>
                  </a:solidFill>
                </a:rPr>
                <a:t>D7</a:t>
              </a:r>
            </a:p>
          </p:txBody>
        </p:sp>
        <p:cxnSp>
          <p:nvCxnSpPr>
            <p:cNvPr id="185" name="Gerade Verbindung mit Pfeil 184">
              <a:extLst>
                <a:ext uri="{FF2B5EF4-FFF2-40B4-BE49-F238E27FC236}">
                  <a16:creationId xmlns:a16="http://schemas.microsoft.com/office/drawing/2014/main" id="{6A43EDFF-2060-A143-8AD3-F4D030207B85}"/>
                </a:ext>
              </a:extLst>
            </p:cNvPr>
            <p:cNvCxnSpPr>
              <a:cxnSpLocks/>
              <a:endCxn id="183" idx="1"/>
            </p:cNvCxnSpPr>
            <p:nvPr/>
          </p:nvCxnSpPr>
          <p:spPr>
            <a:xfrm flipV="1">
              <a:off x="4844028" y="3382736"/>
              <a:ext cx="922950" cy="605"/>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86" name="Textfeld 185">
            <a:extLst>
              <a:ext uri="{FF2B5EF4-FFF2-40B4-BE49-F238E27FC236}">
                <a16:creationId xmlns:a16="http://schemas.microsoft.com/office/drawing/2014/main" id="{4A36130A-401F-3C4A-81CA-E288CB944B3A}"/>
              </a:ext>
            </a:extLst>
          </p:cNvPr>
          <p:cNvSpPr txBox="1"/>
          <p:nvPr/>
        </p:nvSpPr>
        <p:spPr>
          <a:xfrm>
            <a:off x="807657" y="664912"/>
            <a:ext cx="1165085" cy="369332"/>
          </a:xfrm>
          <a:prstGeom prst="rect">
            <a:avLst/>
          </a:prstGeom>
          <a:noFill/>
        </p:spPr>
        <p:txBody>
          <a:bodyPr wrap="square" rtlCol="0">
            <a:spAutoFit/>
          </a:bodyPr>
          <a:lstStyle/>
          <a:p>
            <a:pPr algn="ctr"/>
            <a:r>
              <a:rPr lang="de-DE" dirty="0" err="1"/>
              <a:t>Infected</a:t>
            </a:r>
            <a:endParaRPr lang="de-DE" dirty="0"/>
          </a:p>
        </p:txBody>
      </p:sp>
      <p:sp>
        <p:nvSpPr>
          <p:cNvPr id="187" name="Textfeld 186">
            <a:extLst>
              <a:ext uri="{FF2B5EF4-FFF2-40B4-BE49-F238E27FC236}">
                <a16:creationId xmlns:a16="http://schemas.microsoft.com/office/drawing/2014/main" id="{3E546CA1-9D58-6A44-AB6D-7F76EEB633C4}"/>
              </a:ext>
            </a:extLst>
          </p:cNvPr>
          <p:cNvSpPr txBox="1"/>
          <p:nvPr/>
        </p:nvSpPr>
        <p:spPr>
          <a:xfrm>
            <a:off x="2195063" y="664912"/>
            <a:ext cx="1430787" cy="369332"/>
          </a:xfrm>
          <a:prstGeom prst="rect">
            <a:avLst/>
          </a:prstGeom>
          <a:noFill/>
        </p:spPr>
        <p:txBody>
          <a:bodyPr wrap="square" rtlCol="0">
            <a:spAutoFit/>
          </a:bodyPr>
          <a:lstStyle/>
          <a:p>
            <a:pPr algn="ctr"/>
            <a:r>
              <a:rPr lang="de-DE" dirty="0" err="1">
                <a:solidFill>
                  <a:srgbClr val="0070C0"/>
                </a:solidFill>
              </a:rPr>
              <a:t>Hospitalised</a:t>
            </a:r>
            <a:endParaRPr lang="de-DE" dirty="0">
              <a:solidFill>
                <a:srgbClr val="0070C0"/>
              </a:solidFill>
            </a:endParaRPr>
          </a:p>
        </p:txBody>
      </p:sp>
      <p:sp>
        <p:nvSpPr>
          <p:cNvPr id="188" name="Textfeld 187">
            <a:extLst>
              <a:ext uri="{FF2B5EF4-FFF2-40B4-BE49-F238E27FC236}">
                <a16:creationId xmlns:a16="http://schemas.microsoft.com/office/drawing/2014/main" id="{A204A6D3-CE6B-6545-8DCD-199D2ABB589F}"/>
              </a:ext>
            </a:extLst>
          </p:cNvPr>
          <p:cNvSpPr txBox="1"/>
          <p:nvPr/>
        </p:nvSpPr>
        <p:spPr>
          <a:xfrm>
            <a:off x="3747646" y="664912"/>
            <a:ext cx="1430787" cy="646331"/>
          </a:xfrm>
          <a:prstGeom prst="rect">
            <a:avLst/>
          </a:prstGeom>
          <a:noFill/>
        </p:spPr>
        <p:txBody>
          <a:bodyPr wrap="square" rtlCol="0">
            <a:spAutoFit/>
          </a:bodyPr>
          <a:lstStyle/>
          <a:p>
            <a:pPr algn="ctr"/>
            <a:r>
              <a:rPr lang="de-DE" dirty="0">
                <a:solidFill>
                  <a:srgbClr val="FF0000"/>
                </a:solidFill>
              </a:rPr>
              <a:t>Intensive</a:t>
            </a:r>
          </a:p>
          <a:p>
            <a:pPr algn="ctr"/>
            <a:r>
              <a:rPr lang="de-DE" dirty="0">
                <a:solidFill>
                  <a:srgbClr val="FF0000"/>
                </a:solidFill>
              </a:rPr>
              <a:t>Care </a:t>
            </a:r>
            <a:r>
              <a:rPr lang="de-DE" dirty="0" err="1">
                <a:solidFill>
                  <a:srgbClr val="FF0000"/>
                </a:solidFill>
              </a:rPr>
              <a:t>unit</a:t>
            </a:r>
            <a:endParaRPr lang="de-DE" dirty="0">
              <a:solidFill>
                <a:srgbClr val="FF0000"/>
              </a:solidFill>
            </a:endParaRPr>
          </a:p>
        </p:txBody>
      </p:sp>
      <p:sp>
        <p:nvSpPr>
          <p:cNvPr id="189" name="Textfeld 188">
            <a:extLst>
              <a:ext uri="{FF2B5EF4-FFF2-40B4-BE49-F238E27FC236}">
                <a16:creationId xmlns:a16="http://schemas.microsoft.com/office/drawing/2014/main" id="{EC46B62F-64A7-3A4B-A335-B1E63D5CB0D1}"/>
              </a:ext>
            </a:extLst>
          </p:cNvPr>
          <p:cNvSpPr txBox="1"/>
          <p:nvPr/>
        </p:nvSpPr>
        <p:spPr>
          <a:xfrm>
            <a:off x="5369572" y="664912"/>
            <a:ext cx="1165085" cy="369332"/>
          </a:xfrm>
          <a:prstGeom prst="rect">
            <a:avLst/>
          </a:prstGeom>
          <a:noFill/>
        </p:spPr>
        <p:txBody>
          <a:bodyPr wrap="square" rtlCol="0">
            <a:spAutoFit/>
          </a:bodyPr>
          <a:lstStyle/>
          <a:p>
            <a:pPr algn="ctr"/>
            <a:r>
              <a:rPr lang="de-DE" dirty="0">
                <a:solidFill>
                  <a:schemeClr val="bg1">
                    <a:lumMod val="50000"/>
                  </a:schemeClr>
                </a:solidFill>
              </a:rPr>
              <a:t>Dead</a:t>
            </a:r>
          </a:p>
        </p:txBody>
      </p:sp>
      <p:sp>
        <p:nvSpPr>
          <p:cNvPr id="190" name="Textfeld 189">
            <a:extLst>
              <a:ext uri="{FF2B5EF4-FFF2-40B4-BE49-F238E27FC236}">
                <a16:creationId xmlns:a16="http://schemas.microsoft.com/office/drawing/2014/main" id="{1546FAD0-7185-364C-BCAB-18A6BBB01796}"/>
              </a:ext>
            </a:extLst>
          </p:cNvPr>
          <p:cNvSpPr txBox="1"/>
          <p:nvPr/>
        </p:nvSpPr>
        <p:spPr>
          <a:xfrm>
            <a:off x="3764652" y="1913703"/>
            <a:ext cx="1758324" cy="1477328"/>
          </a:xfrm>
          <a:prstGeom prst="rect">
            <a:avLst/>
          </a:prstGeom>
          <a:noFill/>
        </p:spPr>
        <p:txBody>
          <a:bodyPr wrap="square" rtlCol="0">
            <a:spAutoFit/>
          </a:bodyPr>
          <a:lstStyle/>
          <a:p>
            <a:pPr algn="ctr"/>
            <a:r>
              <a:rPr lang="de-DE" dirty="0" err="1"/>
              <a:t>Rt</a:t>
            </a:r>
            <a:r>
              <a:rPr lang="de-DE" dirty="0"/>
              <a:t> = 2.5 &gt;&gt; D6-1</a:t>
            </a:r>
          </a:p>
          <a:p>
            <a:pPr algn="ctr"/>
            <a:r>
              <a:rPr lang="de-DE" dirty="0" err="1"/>
              <a:t>Rt</a:t>
            </a:r>
            <a:r>
              <a:rPr lang="de-DE" dirty="0"/>
              <a:t> = 1.7 &gt;&gt; D6-2</a:t>
            </a:r>
          </a:p>
          <a:p>
            <a:pPr algn="ctr"/>
            <a:r>
              <a:rPr lang="de-DE" dirty="0" err="1"/>
              <a:t>Rt</a:t>
            </a:r>
            <a:r>
              <a:rPr lang="de-DE" dirty="0"/>
              <a:t> = 1.0 &gt;&gt; D6-3</a:t>
            </a:r>
          </a:p>
          <a:p>
            <a:pPr algn="ctr"/>
            <a:r>
              <a:rPr lang="de-DE" dirty="0" err="1"/>
              <a:t>Rt</a:t>
            </a:r>
            <a:r>
              <a:rPr lang="de-DE" dirty="0"/>
              <a:t> = 0.5 &gt;&gt; D6-4</a:t>
            </a:r>
          </a:p>
          <a:p>
            <a:pPr algn="ctr"/>
            <a:endParaRPr lang="de-DE" dirty="0"/>
          </a:p>
        </p:txBody>
      </p:sp>
      <p:sp>
        <p:nvSpPr>
          <p:cNvPr id="131" name="Textfeld 130">
            <a:extLst>
              <a:ext uri="{FF2B5EF4-FFF2-40B4-BE49-F238E27FC236}">
                <a16:creationId xmlns:a16="http://schemas.microsoft.com/office/drawing/2014/main" id="{721E0961-4D38-CE46-AE83-72A6FDECB480}"/>
              </a:ext>
            </a:extLst>
          </p:cNvPr>
          <p:cNvSpPr txBox="1"/>
          <p:nvPr/>
        </p:nvSpPr>
        <p:spPr>
          <a:xfrm>
            <a:off x="179882" y="254833"/>
            <a:ext cx="5756223" cy="369332"/>
          </a:xfrm>
          <a:prstGeom prst="rect">
            <a:avLst/>
          </a:prstGeom>
          <a:noFill/>
        </p:spPr>
        <p:txBody>
          <a:bodyPr wrap="square" rtlCol="0">
            <a:spAutoFit/>
          </a:bodyPr>
          <a:lstStyle/>
          <a:p>
            <a:r>
              <a:rPr lang="de-DE" dirty="0"/>
              <a:t>Pro Version</a:t>
            </a:r>
            <a:r>
              <a:rPr lang="de-DE" dirty="0">
                <a:sym typeface="Wingdings" pitchFamily="2" charset="2"/>
              </a:rPr>
              <a:t> (additional </a:t>
            </a:r>
            <a:r>
              <a:rPr lang="de-DE" dirty="0" err="1">
                <a:sym typeface="Wingdings" pitchFamily="2" charset="2"/>
              </a:rPr>
              <a:t>documentation</a:t>
            </a:r>
            <a:r>
              <a:rPr lang="de-DE" dirty="0">
                <a:sym typeface="Wingdings" pitchFamily="2" charset="2"/>
              </a:rPr>
              <a:t> </a:t>
            </a:r>
            <a:r>
              <a:rPr lang="de-DE" dirty="0" err="1">
                <a:sym typeface="Wingdings" pitchFamily="2" charset="2"/>
              </a:rPr>
              <a:t>nedded</a:t>
            </a:r>
            <a:r>
              <a:rPr lang="de-DE" dirty="0">
                <a:sym typeface="Wingdings" pitchFamily="2" charset="2"/>
              </a:rPr>
              <a:t>)</a:t>
            </a:r>
            <a:endParaRPr lang="de-DE" dirty="0"/>
          </a:p>
        </p:txBody>
      </p:sp>
    </p:spTree>
    <p:extLst>
      <p:ext uri="{BB962C8B-B14F-4D97-AF65-F5344CB8AC3E}">
        <p14:creationId xmlns:p14="http://schemas.microsoft.com/office/powerpoint/2010/main" val="2222415544"/>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1872</Words>
  <Application>Microsoft Macintosh PowerPoint</Application>
  <PresentationFormat>A4-Papier (210 x 297 mm)</PresentationFormat>
  <Paragraphs>268</Paragraphs>
  <Slides>6</Slides>
  <Notes>1</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6</vt:i4>
      </vt:variant>
    </vt:vector>
  </HeadingPairs>
  <TitlesOfParts>
    <vt:vector size="11" baseType="lpstr">
      <vt:lpstr>Arial</vt:lpstr>
      <vt:lpstr>Calibri</vt:lpstr>
      <vt:lpstr>Calibri Light</vt:lpstr>
      <vt:lpstr>Wingdings</vt:lpstr>
      <vt:lpstr>Office</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 b</dc:creator>
  <cp:lastModifiedBy>a b</cp:lastModifiedBy>
  <cp:revision>46</cp:revision>
  <cp:lastPrinted>2020-04-15T16:22:57Z</cp:lastPrinted>
  <dcterms:created xsi:type="dcterms:W3CDTF">2020-04-09T19:18:10Z</dcterms:created>
  <dcterms:modified xsi:type="dcterms:W3CDTF">2020-04-19T20:33:07Z</dcterms:modified>
</cp:coreProperties>
</file>